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196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hyperlink" Target="https://gamma.app" TargetMode="Externa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302901"/>
            <a:ext cx="7477601" cy="2874645"/>
          </a:xfrm>
          <a:prstGeom prst="rect">
            <a:avLst/>
          </a:prstGeom>
          <a:noFill/>
          <a:ln/>
        </p:spPr>
        <p:txBody>
          <a:bodyPr wrap="square" rtlCol="0" anchor="t"/>
          <a:lstStyle/>
          <a:p>
            <a:pPr marL="0" indent="0">
              <a:lnSpc>
                <a:spcPts val="7545"/>
              </a:lnSpc>
              <a:buNone/>
            </a:pPr>
            <a:r>
              <a:rPr lang="en-US" sz="6036" dirty="0">
                <a:solidFill>
                  <a:srgbClr val="1B1B27"/>
                </a:solidFill>
                <a:latin typeface="Corben" pitchFamily="34" charset="0"/>
                <a:ea typeface="Corben" pitchFamily="34" charset="-122"/>
                <a:cs typeface="Corben" pitchFamily="34" charset="-120"/>
              </a:rPr>
              <a:t>Introduction to Computer Crime Investigation</a:t>
            </a:r>
            <a:endParaRPr lang="en-US" sz="6036" dirty="0"/>
          </a:p>
        </p:txBody>
      </p:sp>
      <p:sp>
        <p:nvSpPr>
          <p:cNvPr id="6" name="Text 2"/>
          <p:cNvSpPr/>
          <p:nvPr/>
        </p:nvSpPr>
        <p:spPr>
          <a:xfrm>
            <a:off x="833199" y="4510802"/>
            <a:ext cx="7477601"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Computer crime investigation is a critical field that involves the systematic examination of digital evidence to identify, track, and prosecute cybercriminals. This process requires specialized skills and advanced forensic techniques to uncover the complex details of digital crimes.</a:t>
            </a:r>
            <a:endParaRPr lang="en-US" sz="1750" dirty="0"/>
          </a:p>
        </p:txBody>
      </p:sp>
      <p:sp>
        <p:nvSpPr>
          <p:cNvPr id="7" name="Shape 3"/>
          <p:cNvSpPr/>
          <p:nvPr/>
        </p:nvSpPr>
        <p:spPr>
          <a:xfrm>
            <a:off x="833199" y="6554391"/>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840819" y="6562011"/>
            <a:ext cx="340162" cy="34016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9F9FF">
              <a:alpha val="85000"/>
            </a:srgbClr>
          </a:solidFill>
          <a:ln/>
        </p:spPr>
      </p:sp>
      <p:sp>
        <p:nvSpPr>
          <p:cNvPr id="6" name="Text 2"/>
          <p:cNvSpPr/>
          <p:nvPr/>
        </p:nvSpPr>
        <p:spPr>
          <a:xfrm>
            <a:off x="2258020" y="586621"/>
            <a:ext cx="9815036" cy="665321"/>
          </a:xfrm>
          <a:prstGeom prst="rect">
            <a:avLst/>
          </a:prstGeom>
          <a:noFill/>
          <a:ln/>
        </p:spPr>
        <p:txBody>
          <a:bodyPr wrap="none" rtlCol="0" anchor="t"/>
          <a:lstStyle/>
          <a:p>
            <a:pPr marL="0" indent="0">
              <a:lnSpc>
                <a:spcPts val="5239"/>
              </a:lnSpc>
              <a:buNone/>
            </a:pPr>
            <a:r>
              <a:rPr lang="en-US" sz="4192" dirty="0">
                <a:solidFill>
                  <a:srgbClr val="1B1B27"/>
                </a:solidFill>
                <a:latin typeface="Corben" pitchFamily="34" charset="0"/>
                <a:ea typeface="Corben" pitchFamily="34" charset="-122"/>
                <a:cs typeface="Corben" pitchFamily="34" charset="-120"/>
              </a:rPr>
              <a:t>Courtroom Presentation and Testimony</a:t>
            </a:r>
            <a:endParaRPr lang="en-US" sz="4192" dirty="0"/>
          </a:p>
        </p:txBody>
      </p:sp>
      <p:sp>
        <p:nvSpPr>
          <p:cNvPr id="7" name="Shape 3"/>
          <p:cNvSpPr/>
          <p:nvPr/>
        </p:nvSpPr>
        <p:spPr>
          <a:xfrm>
            <a:off x="7293888" y="1571268"/>
            <a:ext cx="42505" cy="6071711"/>
          </a:xfrm>
          <a:prstGeom prst="roundRect">
            <a:avLst>
              <a:gd name="adj" fmla="val 225432"/>
            </a:avLst>
          </a:prstGeom>
          <a:solidFill>
            <a:srgbClr val="B8BFDF"/>
          </a:solidFill>
          <a:ln/>
        </p:spPr>
      </p:sp>
      <p:sp>
        <p:nvSpPr>
          <p:cNvPr id="8" name="Shape 4"/>
          <p:cNvSpPr/>
          <p:nvPr/>
        </p:nvSpPr>
        <p:spPr>
          <a:xfrm>
            <a:off x="6330375" y="1955780"/>
            <a:ext cx="745212" cy="42505"/>
          </a:xfrm>
          <a:prstGeom prst="roundRect">
            <a:avLst>
              <a:gd name="adj" fmla="val 225432"/>
            </a:avLst>
          </a:prstGeom>
          <a:solidFill>
            <a:srgbClr val="B8BFDF"/>
          </a:solidFill>
          <a:ln/>
        </p:spPr>
      </p:sp>
      <p:sp>
        <p:nvSpPr>
          <p:cNvPr id="9" name="Shape 5"/>
          <p:cNvSpPr/>
          <p:nvPr/>
        </p:nvSpPr>
        <p:spPr>
          <a:xfrm>
            <a:off x="7075587" y="1737598"/>
            <a:ext cx="478988" cy="478988"/>
          </a:xfrm>
          <a:prstGeom prst="roundRect">
            <a:avLst>
              <a:gd name="adj" fmla="val 20005"/>
            </a:avLst>
          </a:prstGeom>
          <a:solidFill>
            <a:srgbClr val="D2D9F9"/>
          </a:solidFill>
          <a:ln w="7620">
            <a:solidFill>
              <a:srgbClr val="B8BFDF"/>
            </a:solidFill>
            <a:prstDash val="solid"/>
          </a:ln>
        </p:spPr>
      </p:sp>
      <p:sp>
        <p:nvSpPr>
          <p:cNvPr id="10" name="Text 6"/>
          <p:cNvSpPr/>
          <p:nvPr/>
        </p:nvSpPr>
        <p:spPr>
          <a:xfrm>
            <a:off x="7267873" y="1777484"/>
            <a:ext cx="94417" cy="399217"/>
          </a:xfrm>
          <a:prstGeom prst="rect">
            <a:avLst/>
          </a:prstGeom>
          <a:noFill/>
          <a:ln/>
        </p:spPr>
        <p:txBody>
          <a:bodyPr wrap="none" rtlCol="0" anchor="t"/>
          <a:lstStyle/>
          <a:p>
            <a:pPr marL="0" indent="0" algn="ctr">
              <a:lnSpc>
                <a:spcPts val="3144"/>
              </a:lnSpc>
              <a:buNone/>
            </a:pPr>
            <a:r>
              <a:rPr lang="en-US" sz="2515" dirty="0">
                <a:solidFill>
                  <a:srgbClr val="404155"/>
                </a:solidFill>
                <a:latin typeface="Corben" pitchFamily="34" charset="0"/>
                <a:ea typeface="Corben" pitchFamily="34" charset="-122"/>
                <a:cs typeface="Corben" pitchFamily="34" charset="-120"/>
              </a:rPr>
              <a:t>1</a:t>
            </a:r>
            <a:endParaRPr lang="en-US" sz="2515" dirty="0"/>
          </a:p>
        </p:txBody>
      </p:sp>
      <p:sp>
        <p:nvSpPr>
          <p:cNvPr id="11" name="Text 7"/>
          <p:cNvSpPr/>
          <p:nvPr/>
        </p:nvSpPr>
        <p:spPr>
          <a:xfrm>
            <a:off x="3227427" y="1784152"/>
            <a:ext cx="2916555" cy="332780"/>
          </a:xfrm>
          <a:prstGeom prst="rect">
            <a:avLst/>
          </a:prstGeom>
          <a:noFill/>
          <a:ln/>
        </p:spPr>
        <p:txBody>
          <a:bodyPr wrap="none" rtlCol="0" anchor="t"/>
          <a:lstStyle/>
          <a:p>
            <a:pPr marL="0" indent="0" algn="r">
              <a:lnSpc>
                <a:spcPts val="2620"/>
              </a:lnSpc>
              <a:buNone/>
            </a:pPr>
            <a:r>
              <a:rPr lang="en-US" sz="2096" dirty="0">
                <a:solidFill>
                  <a:srgbClr val="404155"/>
                </a:solidFill>
                <a:latin typeface="Corben" pitchFamily="34" charset="0"/>
                <a:ea typeface="Corben" pitchFamily="34" charset="-122"/>
                <a:cs typeface="Corben" pitchFamily="34" charset="-120"/>
              </a:rPr>
              <a:t>Courtroom Preparation</a:t>
            </a:r>
            <a:endParaRPr lang="en-US" sz="2096" dirty="0"/>
          </a:p>
        </p:txBody>
      </p:sp>
      <p:sp>
        <p:nvSpPr>
          <p:cNvPr id="12" name="Text 8"/>
          <p:cNvSpPr/>
          <p:nvPr/>
        </p:nvSpPr>
        <p:spPr>
          <a:xfrm>
            <a:off x="2258020" y="2244685"/>
            <a:ext cx="3885962" cy="2043113"/>
          </a:xfrm>
          <a:prstGeom prst="rect">
            <a:avLst/>
          </a:prstGeom>
          <a:noFill/>
          <a:ln/>
        </p:spPr>
        <p:txBody>
          <a:bodyPr wrap="square" rtlCol="0" anchor="t"/>
          <a:lstStyle/>
          <a:p>
            <a:pPr marL="0" indent="0" algn="r">
              <a:lnSpc>
                <a:spcPts val="2683"/>
              </a:lnSpc>
              <a:buNone/>
            </a:pPr>
            <a:r>
              <a:rPr lang="en-US" sz="1677" dirty="0">
                <a:solidFill>
                  <a:srgbClr val="404155"/>
                </a:solidFill>
                <a:latin typeface="Nobile" pitchFamily="34" charset="0"/>
                <a:ea typeface="Nobile" pitchFamily="34" charset="-122"/>
                <a:cs typeface="Nobile" pitchFamily="34" charset="-120"/>
              </a:rPr>
              <a:t>Carefully review all evidence, documents, and witness statements to ensure a thorough understanding of the case. Anticipate potential questions and prepare clear, concise responses.</a:t>
            </a:r>
            <a:endParaRPr lang="en-US" sz="1677" dirty="0"/>
          </a:p>
        </p:txBody>
      </p:sp>
      <p:sp>
        <p:nvSpPr>
          <p:cNvPr id="13" name="Shape 9"/>
          <p:cNvSpPr/>
          <p:nvPr/>
        </p:nvSpPr>
        <p:spPr>
          <a:xfrm>
            <a:off x="7554575" y="3020318"/>
            <a:ext cx="745212" cy="42505"/>
          </a:xfrm>
          <a:prstGeom prst="roundRect">
            <a:avLst>
              <a:gd name="adj" fmla="val 225432"/>
            </a:avLst>
          </a:prstGeom>
          <a:solidFill>
            <a:srgbClr val="B8BFDF"/>
          </a:solidFill>
          <a:ln/>
        </p:spPr>
      </p:sp>
      <p:sp>
        <p:nvSpPr>
          <p:cNvPr id="14" name="Shape 10"/>
          <p:cNvSpPr/>
          <p:nvPr/>
        </p:nvSpPr>
        <p:spPr>
          <a:xfrm>
            <a:off x="7075587" y="2802136"/>
            <a:ext cx="478988" cy="478988"/>
          </a:xfrm>
          <a:prstGeom prst="roundRect">
            <a:avLst>
              <a:gd name="adj" fmla="val 20005"/>
            </a:avLst>
          </a:prstGeom>
          <a:solidFill>
            <a:srgbClr val="D2D9F9"/>
          </a:solidFill>
          <a:ln w="7620">
            <a:solidFill>
              <a:srgbClr val="B8BFDF"/>
            </a:solidFill>
            <a:prstDash val="solid"/>
          </a:ln>
        </p:spPr>
      </p:sp>
      <p:sp>
        <p:nvSpPr>
          <p:cNvPr id="15" name="Text 11"/>
          <p:cNvSpPr/>
          <p:nvPr/>
        </p:nvSpPr>
        <p:spPr>
          <a:xfrm>
            <a:off x="7231797" y="2842022"/>
            <a:ext cx="166568" cy="399217"/>
          </a:xfrm>
          <a:prstGeom prst="rect">
            <a:avLst/>
          </a:prstGeom>
          <a:noFill/>
          <a:ln/>
        </p:spPr>
        <p:txBody>
          <a:bodyPr wrap="none" rtlCol="0" anchor="t"/>
          <a:lstStyle/>
          <a:p>
            <a:pPr marL="0" indent="0" algn="ctr">
              <a:lnSpc>
                <a:spcPts val="3144"/>
              </a:lnSpc>
              <a:buNone/>
            </a:pPr>
            <a:r>
              <a:rPr lang="en-US" sz="2515" dirty="0">
                <a:solidFill>
                  <a:srgbClr val="404155"/>
                </a:solidFill>
                <a:latin typeface="Corben" pitchFamily="34" charset="0"/>
                <a:ea typeface="Corben" pitchFamily="34" charset="-122"/>
                <a:cs typeface="Corben" pitchFamily="34" charset="-120"/>
              </a:rPr>
              <a:t>2</a:t>
            </a:r>
            <a:endParaRPr lang="en-US" sz="2515" dirty="0"/>
          </a:p>
        </p:txBody>
      </p:sp>
      <p:sp>
        <p:nvSpPr>
          <p:cNvPr id="16" name="Text 12"/>
          <p:cNvSpPr/>
          <p:nvPr/>
        </p:nvSpPr>
        <p:spPr>
          <a:xfrm>
            <a:off x="8486180" y="2848689"/>
            <a:ext cx="2676525" cy="332780"/>
          </a:xfrm>
          <a:prstGeom prst="rect">
            <a:avLst/>
          </a:prstGeom>
          <a:noFill/>
          <a:ln/>
        </p:spPr>
        <p:txBody>
          <a:bodyPr wrap="none" rtlCol="0" anchor="t"/>
          <a:lstStyle/>
          <a:p>
            <a:pPr marL="0" indent="0" algn="l">
              <a:lnSpc>
                <a:spcPts val="2620"/>
              </a:lnSpc>
              <a:buNone/>
            </a:pPr>
            <a:r>
              <a:rPr lang="en-US" sz="2096" dirty="0">
                <a:solidFill>
                  <a:srgbClr val="404155"/>
                </a:solidFill>
                <a:latin typeface="Corben" pitchFamily="34" charset="0"/>
                <a:ea typeface="Corben" pitchFamily="34" charset="-122"/>
                <a:cs typeface="Corben" pitchFamily="34" charset="-120"/>
              </a:rPr>
              <a:t>Delivering Testimony</a:t>
            </a:r>
            <a:endParaRPr lang="en-US" sz="2096" dirty="0"/>
          </a:p>
        </p:txBody>
      </p:sp>
      <p:sp>
        <p:nvSpPr>
          <p:cNvPr id="17" name="Text 13"/>
          <p:cNvSpPr/>
          <p:nvPr/>
        </p:nvSpPr>
        <p:spPr>
          <a:xfrm>
            <a:off x="8486180" y="3309223"/>
            <a:ext cx="3886081" cy="2043113"/>
          </a:xfrm>
          <a:prstGeom prst="rect">
            <a:avLst/>
          </a:prstGeom>
          <a:noFill/>
          <a:ln/>
        </p:spPr>
        <p:txBody>
          <a:bodyPr wrap="square" rtlCol="0" anchor="t"/>
          <a:lstStyle/>
          <a:p>
            <a:pPr marL="0" indent="0" algn="l">
              <a:lnSpc>
                <a:spcPts val="2683"/>
              </a:lnSpc>
              <a:buNone/>
            </a:pPr>
            <a:r>
              <a:rPr lang="en-US" sz="1677" dirty="0">
                <a:solidFill>
                  <a:srgbClr val="404155"/>
                </a:solidFill>
                <a:latin typeface="Nobile" pitchFamily="34" charset="0"/>
                <a:ea typeface="Nobile" pitchFamily="34" charset="-122"/>
                <a:cs typeface="Nobile" pitchFamily="34" charset="-120"/>
              </a:rPr>
              <a:t>When called to the stand, speak clearly and confidently. Provide factual, unbiased testimony based on the digital evidence gathered. Avoid speculation and stick to your area of expertise.</a:t>
            </a:r>
            <a:endParaRPr lang="en-US" sz="1677" dirty="0"/>
          </a:p>
        </p:txBody>
      </p:sp>
      <p:sp>
        <p:nvSpPr>
          <p:cNvPr id="18" name="Shape 14"/>
          <p:cNvSpPr/>
          <p:nvPr/>
        </p:nvSpPr>
        <p:spPr>
          <a:xfrm>
            <a:off x="6330375" y="5098078"/>
            <a:ext cx="745212" cy="42505"/>
          </a:xfrm>
          <a:prstGeom prst="roundRect">
            <a:avLst>
              <a:gd name="adj" fmla="val 225432"/>
            </a:avLst>
          </a:prstGeom>
          <a:solidFill>
            <a:srgbClr val="B8BFDF"/>
          </a:solidFill>
          <a:ln/>
        </p:spPr>
      </p:sp>
      <p:sp>
        <p:nvSpPr>
          <p:cNvPr id="19" name="Shape 15"/>
          <p:cNvSpPr/>
          <p:nvPr/>
        </p:nvSpPr>
        <p:spPr>
          <a:xfrm>
            <a:off x="7075587" y="4879896"/>
            <a:ext cx="478988" cy="478988"/>
          </a:xfrm>
          <a:prstGeom prst="roundRect">
            <a:avLst>
              <a:gd name="adj" fmla="val 20005"/>
            </a:avLst>
          </a:prstGeom>
          <a:solidFill>
            <a:srgbClr val="D2D9F9"/>
          </a:solidFill>
          <a:ln w="7620">
            <a:solidFill>
              <a:srgbClr val="B8BFDF"/>
            </a:solidFill>
            <a:prstDash val="solid"/>
          </a:ln>
        </p:spPr>
      </p:sp>
      <p:sp>
        <p:nvSpPr>
          <p:cNvPr id="20" name="Text 16"/>
          <p:cNvSpPr/>
          <p:nvPr/>
        </p:nvSpPr>
        <p:spPr>
          <a:xfrm>
            <a:off x="7225367" y="4919782"/>
            <a:ext cx="179427" cy="399217"/>
          </a:xfrm>
          <a:prstGeom prst="rect">
            <a:avLst/>
          </a:prstGeom>
          <a:noFill/>
          <a:ln/>
        </p:spPr>
        <p:txBody>
          <a:bodyPr wrap="none" rtlCol="0" anchor="t"/>
          <a:lstStyle/>
          <a:p>
            <a:pPr marL="0" indent="0" algn="ctr">
              <a:lnSpc>
                <a:spcPts val="3144"/>
              </a:lnSpc>
              <a:buNone/>
            </a:pPr>
            <a:r>
              <a:rPr lang="en-US" sz="2515" dirty="0">
                <a:solidFill>
                  <a:srgbClr val="404155"/>
                </a:solidFill>
                <a:latin typeface="Corben" pitchFamily="34" charset="0"/>
                <a:ea typeface="Corben" pitchFamily="34" charset="-122"/>
                <a:cs typeface="Corben" pitchFamily="34" charset="-120"/>
              </a:rPr>
              <a:t>3</a:t>
            </a:r>
            <a:endParaRPr lang="en-US" sz="2515" dirty="0"/>
          </a:p>
        </p:txBody>
      </p:sp>
      <p:sp>
        <p:nvSpPr>
          <p:cNvPr id="21" name="Text 17"/>
          <p:cNvSpPr/>
          <p:nvPr/>
        </p:nvSpPr>
        <p:spPr>
          <a:xfrm>
            <a:off x="3028236" y="4926449"/>
            <a:ext cx="3115747" cy="332780"/>
          </a:xfrm>
          <a:prstGeom prst="rect">
            <a:avLst/>
          </a:prstGeom>
          <a:noFill/>
          <a:ln/>
        </p:spPr>
        <p:txBody>
          <a:bodyPr wrap="none" rtlCol="0" anchor="t"/>
          <a:lstStyle/>
          <a:p>
            <a:pPr marL="0" indent="0" algn="r">
              <a:lnSpc>
                <a:spcPts val="2620"/>
              </a:lnSpc>
              <a:buNone/>
            </a:pPr>
            <a:r>
              <a:rPr lang="en-US" sz="2096" dirty="0">
                <a:solidFill>
                  <a:srgbClr val="404155"/>
                </a:solidFill>
                <a:latin typeface="Corben" pitchFamily="34" charset="0"/>
                <a:ea typeface="Corben" pitchFamily="34" charset="-122"/>
                <a:cs typeface="Corben" pitchFamily="34" charset="-120"/>
              </a:rPr>
              <a:t>Demonstrating Evidence</a:t>
            </a:r>
            <a:endParaRPr lang="en-US" sz="2096" dirty="0"/>
          </a:p>
        </p:txBody>
      </p:sp>
      <p:sp>
        <p:nvSpPr>
          <p:cNvPr id="22" name="Text 18"/>
          <p:cNvSpPr/>
          <p:nvPr/>
        </p:nvSpPr>
        <p:spPr>
          <a:xfrm>
            <a:off x="2258020" y="5386983"/>
            <a:ext cx="3885962" cy="2043113"/>
          </a:xfrm>
          <a:prstGeom prst="rect">
            <a:avLst/>
          </a:prstGeom>
          <a:noFill/>
          <a:ln/>
        </p:spPr>
        <p:txBody>
          <a:bodyPr wrap="square" rtlCol="0" anchor="t"/>
          <a:lstStyle/>
          <a:p>
            <a:pPr marL="0" indent="0" algn="r">
              <a:lnSpc>
                <a:spcPts val="2683"/>
              </a:lnSpc>
              <a:buNone/>
            </a:pPr>
            <a:r>
              <a:rPr lang="en-US" sz="1677" dirty="0">
                <a:solidFill>
                  <a:srgbClr val="404155"/>
                </a:solidFill>
                <a:latin typeface="Nobile" pitchFamily="34" charset="0"/>
                <a:ea typeface="Nobile" pitchFamily="34" charset="-122"/>
                <a:cs typeface="Nobile" pitchFamily="34" charset="-120"/>
              </a:rPr>
              <a:t>Use visual aids, such as forensic reports or data visualizations, to effectively present the digital evidence to the court. Explain technical details in plain language that the jury can understand.</a:t>
            </a:r>
            <a:endParaRPr lang="en-US" sz="167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577"/>
          </a:xfrm>
          <a:prstGeom prst="rect">
            <a:avLst/>
          </a:prstGeom>
          <a:solidFill>
            <a:srgbClr val="F9F9FF">
              <a:alpha val="75000"/>
            </a:srgbClr>
          </a:solidFill>
          <a:ln/>
        </p:spPr>
      </p:sp>
      <p:sp>
        <p:nvSpPr>
          <p:cNvPr id="4" name="Text 1"/>
          <p:cNvSpPr/>
          <p:nvPr/>
        </p:nvSpPr>
        <p:spPr>
          <a:xfrm>
            <a:off x="2110264" y="602575"/>
            <a:ext cx="6692979" cy="684848"/>
          </a:xfrm>
          <a:prstGeom prst="rect">
            <a:avLst/>
          </a:prstGeom>
          <a:noFill/>
          <a:ln/>
        </p:spPr>
        <p:txBody>
          <a:bodyPr wrap="none" rtlCol="0" anchor="t"/>
          <a:lstStyle/>
          <a:p>
            <a:pPr marL="0" indent="0">
              <a:lnSpc>
                <a:spcPts val="5393"/>
              </a:lnSpc>
              <a:buNone/>
            </a:pPr>
            <a:r>
              <a:rPr lang="en-US" sz="4314" dirty="0">
                <a:solidFill>
                  <a:srgbClr val="1B1B27"/>
                </a:solidFill>
                <a:latin typeface="Corben" pitchFamily="34" charset="0"/>
                <a:ea typeface="Corben" pitchFamily="34" charset="-122"/>
                <a:cs typeface="Corben" pitchFamily="34" charset="-120"/>
              </a:rPr>
              <a:t>Defining Computer Crime</a:t>
            </a:r>
            <a:endParaRPr lang="en-US" sz="4314" dirty="0"/>
          </a:p>
        </p:txBody>
      </p:sp>
      <p:pic>
        <p:nvPicPr>
          <p:cNvPr id="5" name="Image 1" descr="preencoded.png"/>
          <p:cNvPicPr>
            <a:picLocks noChangeAspect="1"/>
          </p:cNvPicPr>
          <p:nvPr/>
        </p:nvPicPr>
        <p:blipFill>
          <a:blip r:embed="rId4"/>
          <a:stretch>
            <a:fillRect/>
          </a:stretch>
        </p:blipFill>
        <p:spPr>
          <a:xfrm>
            <a:off x="2110264" y="1725692"/>
            <a:ext cx="3250763" cy="2009061"/>
          </a:xfrm>
          <a:prstGeom prst="rect">
            <a:avLst/>
          </a:prstGeom>
        </p:spPr>
      </p:pic>
      <p:sp>
        <p:nvSpPr>
          <p:cNvPr id="6" name="Text 2"/>
          <p:cNvSpPr/>
          <p:nvPr/>
        </p:nvSpPr>
        <p:spPr>
          <a:xfrm>
            <a:off x="2110264" y="4008596"/>
            <a:ext cx="3225641" cy="342424"/>
          </a:xfrm>
          <a:prstGeom prst="rect">
            <a:avLst/>
          </a:prstGeom>
          <a:noFill/>
          <a:ln/>
        </p:spPr>
        <p:txBody>
          <a:bodyPr wrap="none" rtlCol="0" anchor="t"/>
          <a:lstStyle/>
          <a:p>
            <a:pPr marL="0" indent="0" algn="l">
              <a:lnSpc>
                <a:spcPts val="2696"/>
              </a:lnSpc>
              <a:buNone/>
            </a:pPr>
            <a:r>
              <a:rPr lang="en-US" sz="2157" dirty="0">
                <a:solidFill>
                  <a:srgbClr val="404155"/>
                </a:solidFill>
                <a:latin typeface="Corben" pitchFamily="34" charset="0"/>
                <a:ea typeface="Corben" pitchFamily="34" charset="-122"/>
                <a:cs typeface="Corben" pitchFamily="34" charset="-120"/>
              </a:rPr>
              <a:t>Understanding the Scope</a:t>
            </a:r>
            <a:endParaRPr lang="en-US" sz="2157" dirty="0"/>
          </a:p>
        </p:txBody>
      </p:sp>
      <p:sp>
        <p:nvSpPr>
          <p:cNvPr id="7" name="Text 3"/>
          <p:cNvSpPr/>
          <p:nvPr/>
        </p:nvSpPr>
        <p:spPr>
          <a:xfrm>
            <a:off x="2110264" y="4482465"/>
            <a:ext cx="3250763" cy="2454473"/>
          </a:xfrm>
          <a:prstGeom prst="rect">
            <a:avLst/>
          </a:prstGeom>
          <a:noFill/>
          <a:ln/>
        </p:spPr>
        <p:txBody>
          <a:bodyPr wrap="square" rtlCol="0" anchor="t"/>
          <a:lstStyle/>
          <a:p>
            <a:pPr marL="0" indent="0" algn="l">
              <a:lnSpc>
                <a:spcPts val="2761"/>
              </a:lnSpc>
              <a:buNone/>
            </a:pPr>
            <a:r>
              <a:rPr lang="en-US" sz="1726" dirty="0">
                <a:solidFill>
                  <a:srgbClr val="404155"/>
                </a:solidFill>
                <a:latin typeface="Nobile" pitchFamily="34" charset="0"/>
                <a:ea typeface="Nobile" pitchFamily="34" charset="-122"/>
                <a:cs typeface="Nobile" pitchFamily="34" charset="-120"/>
              </a:rPr>
              <a:t>Computer crime encompasses a wide range of illegal activities that involve the use of digital technologies, from hacking and cybertheft to online fraud and malware distribution.</a:t>
            </a:r>
            <a:endParaRPr lang="en-US" sz="1726" dirty="0"/>
          </a:p>
        </p:txBody>
      </p:sp>
      <p:pic>
        <p:nvPicPr>
          <p:cNvPr id="8" name="Image 2" descr="preencoded.png"/>
          <p:cNvPicPr>
            <a:picLocks noChangeAspect="1"/>
          </p:cNvPicPr>
          <p:nvPr/>
        </p:nvPicPr>
        <p:blipFill>
          <a:blip r:embed="rId5"/>
          <a:stretch>
            <a:fillRect/>
          </a:stretch>
        </p:blipFill>
        <p:spPr>
          <a:xfrm>
            <a:off x="5689759" y="1725692"/>
            <a:ext cx="3250763" cy="2009061"/>
          </a:xfrm>
          <a:prstGeom prst="rect">
            <a:avLst/>
          </a:prstGeom>
        </p:spPr>
      </p:pic>
      <p:sp>
        <p:nvSpPr>
          <p:cNvPr id="9" name="Text 4"/>
          <p:cNvSpPr/>
          <p:nvPr/>
        </p:nvSpPr>
        <p:spPr>
          <a:xfrm>
            <a:off x="5689759" y="4008596"/>
            <a:ext cx="3250763" cy="684848"/>
          </a:xfrm>
          <a:prstGeom prst="rect">
            <a:avLst/>
          </a:prstGeom>
          <a:noFill/>
          <a:ln/>
        </p:spPr>
        <p:txBody>
          <a:bodyPr wrap="square" rtlCol="0" anchor="t"/>
          <a:lstStyle/>
          <a:p>
            <a:pPr marL="0" indent="0" algn="l">
              <a:lnSpc>
                <a:spcPts val="2696"/>
              </a:lnSpc>
              <a:buNone/>
            </a:pPr>
            <a:r>
              <a:rPr lang="en-US" sz="2157" dirty="0">
                <a:solidFill>
                  <a:srgbClr val="404155"/>
                </a:solidFill>
                <a:latin typeface="Corben" pitchFamily="34" charset="0"/>
                <a:ea typeface="Corben" pitchFamily="34" charset="-122"/>
                <a:cs typeface="Corben" pitchFamily="34" charset="-120"/>
              </a:rPr>
              <a:t>Evolving Threat Landscape</a:t>
            </a:r>
            <a:endParaRPr lang="en-US" sz="2157" dirty="0"/>
          </a:p>
        </p:txBody>
      </p:sp>
      <p:sp>
        <p:nvSpPr>
          <p:cNvPr id="10" name="Text 5"/>
          <p:cNvSpPr/>
          <p:nvPr/>
        </p:nvSpPr>
        <p:spPr>
          <a:xfrm>
            <a:off x="5689759" y="4824889"/>
            <a:ext cx="3250763" cy="2805113"/>
          </a:xfrm>
          <a:prstGeom prst="rect">
            <a:avLst/>
          </a:prstGeom>
          <a:noFill/>
          <a:ln/>
        </p:spPr>
        <p:txBody>
          <a:bodyPr wrap="square" rtlCol="0" anchor="t"/>
          <a:lstStyle/>
          <a:p>
            <a:pPr marL="0" indent="0" algn="l">
              <a:lnSpc>
                <a:spcPts val="2761"/>
              </a:lnSpc>
              <a:buNone/>
            </a:pPr>
            <a:r>
              <a:rPr lang="en-US" sz="1726" dirty="0">
                <a:solidFill>
                  <a:srgbClr val="404155"/>
                </a:solidFill>
                <a:latin typeface="Nobile" pitchFamily="34" charset="0"/>
                <a:ea typeface="Nobile" pitchFamily="34" charset="-122"/>
                <a:cs typeface="Nobile" pitchFamily="34" charset="-120"/>
              </a:rPr>
              <a:t>As technology continues to advance, the nature and complexity of computer crimes are also constantly evolving, posing new challenges for law enforcement and digital forensics experts.</a:t>
            </a:r>
            <a:endParaRPr lang="en-US" sz="1726" dirty="0"/>
          </a:p>
        </p:txBody>
      </p:sp>
      <p:pic>
        <p:nvPicPr>
          <p:cNvPr id="11" name="Image 3" descr="preencoded.png"/>
          <p:cNvPicPr>
            <a:picLocks noChangeAspect="1"/>
          </p:cNvPicPr>
          <p:nvPr/>
        </p:nvPicPr>
        <p:blipFill>
          <a:blip r:embed="rId6"/>
          <a:stretch>
            <a:fillRect/>
          </a:stretch>
        </p:blipFill>
        <p:spPr>
          <a:xfrm>
            <a:off x="9269254" y="1725692"/>
            <a:ext cx="3250883" cy="2009180"/>
          </a:xfrm>
          <a:prstGeom prst="rect">
            <a:avLst/>
          </a:prstGeom>
        </p:spPr>
      </p:pic>
      <p:sp>
        <p:nvSpPr>
          <p:cNvPr id="12" name="Text 6"/>
          <p:cNvSpPr/>
          <p:nvPr/>
        </p:nvSpPr>
        <p:spPr>
          <a:xfrm>
            <a:off x="9269254" y="4008715"/>
            <a:ext cx="3250883" cy="684848"/>
          </a:xfrm>
          <a:prstGeom prst="rect">
            <a:avLst/>
          </a:prstGeom>
          <a:noFill/>
          <a:ln/>
        </p:spPr>
        <p:txBody>
          <a:bodyPr wrap="square" rtlCol="0" anchor="t"/>
          <a:lstStyle/>
          <a:p>
            <a:pPr marL="0" indent="0" algn="l">
              <a:lnSpc>
                <a:spcPts val="2696"/>
              </a:lnSpc>
              <a:buNone/>
            </a:pPr>
            <a:r>
              <a:rPr lang="en-US" sz="2157" dirty="0">
                <a:solidFill>
                  <a:srgbClr val="404155"/>
                </a:solidFill>
                <a:latin typeface="Corben" pitchFamily="34" charset="0"/>
                <a:ea typeface="Corben" pitchFamily="34" charset="-122"/>
                <a:cs typeface="Corben" pitchFamily="34" charset="-120"/>
              </a:rPr>
              <a:t>Importance of Proactive Measures</a:t>
            </a:r>
            <a:endParaRPr lang="en-US" sz="2157" dirty="0"/>
          </a:p>
        </p:txBody>
      </p:sp>
      <p:sp>
        <p:nvSpPr>
          <p:cNvPr id="13" name="Text 7"/>
          <p:cNvSpPr/>
          <p:nvPr/>
        </p:nvSpPr>
        <p:spPr>
          <a:xfrm>
            <a:off x="9269254" y="4825008"/>
            <a:ext cx="3250883" cy="2454473"/>
          </a:xfrm>
          <a:prstGeom prst="rect">
            <a:avLst/>
          </a:prstGeom>
          <a:noFill/>
          <a:ln/>
        </p:spPr>
        <p:txBody>
          <a:bodyPr wrap="square" rtlCol="0" anchor="t"/>
          <a:lstStyle/>
          <a:p>
            <a:pPr marL="0" indent="0" algn="l">
              <a:lnSpc>
                <a:spcPts val="2761"/>
              </a:lnSpc>
              <a:buNone/>
            </a:pPr>
            <a:r>
              <a:rPr lang="en-US" sz="1726" dirty="0">
                <a:solidFill>
                  <a:srgbClr val="404155"/>
                </a:solidFill>
                <a:latin typeface="Nobile" pitchFamily="34" charset="0"/>
                <a:ea typeface="Nobile" pitchFamily="34" charset="-122"/>
                <a:cs typeface="Nobile" pitchFamily="34" charset="-120"/>
              </a:rPr>
              <a:t>Effective prevention and mitigation of computer crimes require a multifaceted approach that combines technical safeguards, user awareness, and robust incident response protocols.</a:t>
            </a:r>
            <a:endParaRPr lang="en-US" sz="172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729984" y="531138"/>
            <a:ext cx="6128861" cy="603290"/>
          </a:xfrm>
          <a:prstGeom prst="rect">
            <a:avLst/>
          </a:prstGeom>
          <a:noFill/>
          <a:ln/>
        </p:spPr>
        <p:txBody>
          <a:bodyPr wrap="none" rtlCol="0" anchor="t"/>
          <a:lstStyle/>
          <a:p>
            <a:pPr marL="0" indent="0">
              <a:lnSpc>
                <a:spcPts val="4751"/>
              </a:lnSpc>
              <a:buNone/>
            </a:pPr>
            <a:r>
              <a:rPr lang="en-US" sz="3800" dirty="0">
                <a:solidFill>
                  <a:srgbClr val="1B1B27"/>
                </a:solidFill>
                <a:latin typeface="Corben" pitchFamily="34" charset="0"/>
                <a:ea typeface="Corben" pitchFamily="34" charset="-122"/>
                <a:cs typeface="Corben" pitchFamily="34" charset="-120"/>
              </a:rPr>
              <a:t>Gathering Digital Evidence</a:t>
            </a:r>
            <a:endParaRPr lang="en-US" sz="3800" dirty="0"/>
          </a:p>
        </p:txBody>
      </p:sp>
      <p:pic>
        <p:nvPicPr>
          <p:cNvPr id="5" name="Image 1" descr="preencoded.png"/>
          <p:cNvPicPr>
            <a:picLocks noChangeAspect="1"/>
          </p:cNvPicPr>
          <p:nvPr/>
        </p:nvPicPr>
        <p:blipFill>
          <a:blip r:embed="rId4"/>
          <a:stretch>
            <a:fillRect/>
          </a:stretch>
        </p:blipFill>
        <p:spPr>
          <a:xfrm>
            <a:off x="2729984" y="1520547"/>
            <a:ext cx="965240" cy="1544479"/>
          </a:xfrm>
          <a:prstGeom prst="rect">
            <a:avLst/>
          </a:prstGeom>
        </p:spPr>
      </p:pic>
      <p:sp>
        <p:nvSpPr>
          <p:cNvPr id="6" name="Text 2"/>
          <p:cNvSpPr/>
          <p:nvPr/>
        </p:nvSpPr>
        <p:spPr>
          <a:xfrm>
            <a:off x="3984784" y="1713548"/>
            <a:ext cx="2428875" cy="301585"/>
          </a:xfrm>
          <a:prstGeom prst="rect">
            <a:avLst/>
          </a:prstGeom>
          <a:noFill/>
          <a:ln/>
        </p:spPr>
        <p:txBody>
          <a:bodyPr wrap="none" rtlCol="0" anchor="t"/>
          <a:lstStyle/>
          <a:p>
            <a:pPr marL="0" indent="0" algn="l">
              <a:lnSpc>
                <a:spcPts val="2375"/>
              </a:lnSpc>
              <a:buNone/>
            </a:pPr>
            <a:r>
              <a:rPr lang="en-US" sz="1900" dirty="0">
                <a:solidFill>
                  <a:srgbClr val="404155"/>
                </a:solidFill>
                <a:latin typeface="Corben" pitchFamily="34" charset="0"/>
                <a:ea typeface="Corben" pitchFamily="34" charset="-122"/>
                <a:cs typeface="Corben" pitchFamily="34" charset="-120"/>
              </a:rPr>
              <a:t>Identify Data Sources</a:t>
            </a:r>
            <a:endParaRPr lang="en-US" sz="1900" dirty="0"/>
          </a:p>
        </p:txBody>
      </p:sp>
      <p:sp>
        <p:nvSpPr>
          <p:cNvPr id="7" name="Text 3"/>
          <p:cNvSpPr/>
          <p:nvPr/>
        </p:nvSpPr>
        <p:spPr>
          <a:xfrm>
            <a:off x="3984784" y="2130862"/>
            <a:ext cx="7915513" cy="617934"/>
          </a:xfrm>
          <a:prstGeom prst="rect">
            <a:avLst/>
          </a:prstGeom>
          <a:noFill/>
          <a:ln/>
        </p:spPr>
        <p:txBody>
          <a:bodyPr wrap="square" rtlCol="0" anchor="t"/>
          <a:lstStyle/>
          <a:p>
            <a:pPr marL="0" indent="0" algn="l">
              <a:lnSpc>
                <a:spcPts val="2432"/>
              </a:lnSpc>
              <a:buNone/>
            </a:pPr>
            <a:r>
              <a:rPr lang="en-US" sz="1520" dirty="0">
                <a:solidFill>
                  <a:srgbClr val="404155"/>
                </a:solidFill>
                <a:latin typeface="Nobile" pitchFamily="34" charset="0"/>
                <a:ea typeface="Nobile" pitchFamily="34" charset="-122"/>
                <a:cs typeface="Nobile" pitchFamily="34" charset="-120"/>
              </a:rPr>
              <a:t>Locate all potential digital sources, including computers, mobile devices, cloud storage, and network logs that may contain relevant information.</a:t>
            </a:r>
            <a:endParaRPr lang="en-US" sz="1520" dirty="0"/>
          </a:p>
        </p:txBody>
      </p:sp>
      <p:pic>
        <p:nvPicPr>
          <p:cNvPr id="8" name="Image 2" descr="preencoded.png"/>
          <p:cNvPicPr>
            <a:picLocks noChangeAspect="1"/>
          </p:cNvPicPr>
          <p:nvPr/>
        </p:nvPicPr>
        <p:blipFill>
          <a:blip r:embed="rId5"/>
          <a:stretch>
            <a:fillRect/>
          </a:stretch>
        </p:blipFill>
        <p:spPr>
          <a:xfrm>
            <a:off x="2729984" y="3065026"/>
            <a:ext cx="965240" cy="1544479"/>
          </a:xfrm>
          <a:prstGeom prst="rect">
            <a:avLst/>
          </a:prstGeom>
        </p:spPr>
      </p:pic>
      <p:sp>
        <p:nvSpPr>
          <p:cNvPr id="9" name="Text 4"/>
          <p:cNvSpPr/>
          <p:nvPr/>
        </p:nvSpPr>
        <p:spPr>
          <a:xfrm>
            <a:off x="3984784" y="3258026"/>
            <a:ext cx="2413159" cy="301585"/>
          </a:xfrm>
          <a:prstGeom prst="rect">
            <a:avLst/>
          </a:prstGeom>
          <a:noFill/>
          <a:ln/>
        </p:spPr>
        <p:txBody>
          <a:bodyPr wrap="none" rtlCol="0" anchor="t"/>
          <a:lstStyle/>
          <a:p>
            <a:pPr marL="0" indent="0" algn="l">
              <a:lnSpc>
                <a:spcPts val="2375"/>
              </a:lnSpc>
              <a:buNone/>
            </a:pPr>
            <a:r>
              <a:rPr lang="en-US" sz="1900" dirty="0">
                <a:solidFill>
                  <a:srgbClr val="404155"/>
                </a:solidFill>
                <a:latin typeface="Corben" pitchFamily="34" charset="0"/>
                <a:ea typeface="Corben" pitchFamily="34" charset="-122"/>
                <a:cs typeface="Corben" pitchFamily="34" charset="-120"/>
              </a:rPr>
              <a:t>Secure the Scene</a:t>
            </a:r>
            <a:endParaRPr lang="en-US" sz="1900" dirty="0"/>
          </a:p>
        </p:txBody>
      </p:sp>
      <p:sp>
        <p:nvSpPr>
          <p:cNvPr id="10" name="Text 5"/>
          <p:cNvSpPr/>
          <p:nvPr/>
        </p:nvSpPr>
        <p:spPr>
          <a:xfrm>
            <a:off x="3984784" y="3675340"/>
            <a:ext cx="7915513" cy="617934"/>
          </a:xfrm>
          <a:prstGeom prst="rect">
            <a:avLst/>
          </a:prstGeom>
          <a:noFill/>
          <a:ln/>
        </p:spPr>
        <p:txBody>
          <a:bodyPr wrap="square" rtlCol="0" anchor="t"/>
          <a:lstStyle/>
          <a:p>
            <a:pPr marL="0" indent="0" algn="l">
              <a:lnSpc>
                <a:spcPts val="2432"/>
              </a:lnSpc>
              <a:buNone/>
            </a:pPr>
            <a:r>
              <a:rPr lang="en-US" sz="1520" dirty="0">
                <a:solidFill>
                  <a:srgbClr val="404155"/>
                </a:solidFill>
                <a:latin typeface="Nobile" pitchFamily="34" charset="0"/>
                <a:ea typeface="Nobile" pitchFamily="34" charset="-122"/>
                <a:cs typeface="Nobile" pitchFamily="34" charset="-120"/>
              </a:rPr>
              <a:t>Ensure the crime scene is properly secured to prevent the alteration or destruction of digital evidence. Isolate devices and restrict access.</a:t>
            </a:r>
            <a:endParaRPr lang="en-US" sz="1520" dirty="0"/>
          </a:p>
        </p:txBody>
      </p:sp>
      <p:pic>
        <p:nvPicPr>
          <p:cNvPr id="11" name="Image 3" descr="preencoded.png"/>
          <p:cNvPicPr>
            <a:picLocks noChangeAspect="1"/>
          </p:cNvPicPr>
          <p:nvPr/>
        </p:nvPicPr>
        <p:blipFill>
          <a:blip r:embed="rId6"/>
          <a:stretch>
            <a:fillRect/>
          </a:stretch>
        </p:blipFill>
        <p:spPr>
          <a:xfrm>
            <a:off x="2729984" y="4609505"/>
            <a:ext cx="965240" cy="1544479"/>
          </a:xfrm>
          <a:prstGeom prst="rect">
            <a:avLst/>
          </a:prstGeom>
        </p:spPr>
      </p:pic>
      <p:sp>
        <p:nvSpPr>
          <p:cNvPr id="12" name="Text 6"/>
          <p:cNvSpPr/>
          <p:nvPr/>
        </p:nvSpPr>
        <p:spPr>
          <a:xfrm>
            <a:off x="3984784" y="4802505"/>
            <a:ext cx="2420064" cy="301585"/>
          </a:xfrm>
          <a:prstGeom prst="rect">
            <a:avLst/>
          </a:prstGeom>
          <a:noFill/>
          <a:ln/>
        </p:spPr>
        <p:txBody>
          <a:bodyPr wrap="none" rtlCol="0" anchor="t"/>
          <a:lstStyle/>
          <a:p>
            <a:pPr marL="0" indent="0" algn="l">
              <a:lnSpc>
                <a:spcPts val="2375"/>
              </a:lnSpc>
              <a:buNone/>
            </a:pPr>
            <a:r>
              <a:rPr lang="en-US" sz="1900" dirty="0">
                <a:solidFill>
                  <a:srgbClr val="404155"/>
                </a:solidFill>
                <a:latin typeface="Corben" pitchFamily="34" charset="0"/>
                <a:ea typeface="Corben" pitchFamily="34" charset="-122"/>
                <a:cs typeface="Corben" pitchFamily="34" charset="-120"/>
              </a:rPr>
              <a:t>Capture Volatile Data</a:t>
            </a:r>
            <a:endParaRPr lang="en-US" sz="1900" dirty="0"/>
          </a:p>
        </p:txBody>
      </p:sp>
      <p:sp>
        <p:nvSpPr>
          <p:cNvPr id="13" name="Text 7"/>
          <p:cNvSpPr/>
          <p:nvPr/>
        </p:nvSpPr>
        <p:spPr>
          <a:xfrm>
            <a:off x="3984784" y="5219819"/>
            <a:ext cx="7915513" cy="617934"/>
          </a:xfrm>
          <a:prstGeom prst="rect">
            <a:avLst/>
          </a:prstGeom>
          <a:noFill/>
          <a:ln/>
        </p:spPr>
        <p:txBody>
          <a:bodyPr wrap="square" rtlCol="0" anchor="t"/>
          <a:lstStyle/>
          <a:p>
            <a:pPr marL="0" indent="0" algn="l">
              <a:lnSpc>
                <a:spcPts val="2432"/>
              </a:lnSpc>
              <a:buNone/>
            </a:pPr>
            <a:r>
              <a:rPr lang="en-US" sz="1520" dirty="0">
                <a:solidFill>
                  <a:srgbClr val="404155"/>
                </a:solidFill>
                <a:latin typeface="Nobile" pitchFamily="34" charset="0"/>
                <a:ea typeface="Nobile" pitchFamily="34" charset="-122"/>
                <a:cs typeface="Nobile" pitchFamily="34" charset="-120"/>
              </a:rPr>
              <a:t>Quickly collect ephemeral data that could be lost, such as RAM contents, network connections, and running processes.</a:t>
            </a:r>
            <a:endParaRPr lang="en-US" sz="1520" dirty="0"/>
          </a:p>
        </p:txBody>
      </p:sp>
      <p:pic>
        <p:nvPicPr>
          <p:cNvPr id="14" name="Image 4" descr="preencoded.png"/>
          <p:cNvPicPr>
            <a:picLocks noChangeAspect="1"/>
          </p:cNvPicPr>
          <p:nvPr/>
        </p:nvPicPr>
        <p:blipFill>
          <a:blip r:embed="rId7"/>
          <a:stretch>
            <a:fillRect/>
          </a:stretch>
        </p:blipFill>
        <p:spPr>
          <a:xfrm>
            <a:off x="2729984" y="6153983"/>
            <a:ext cx="965240" cy="1544479"/>
          </a:xfrm>
          <a:prstGeom prst="rect">
            <a:avLst/>
          </a:prstGeom>
        </p:spPr>
      </p:pic>
      <p:sp>
        <p:nvSpPr>
          <p:cNvPr id="15" name="Text 8"/>
          <p:cNvSpPr/>
          <p:nvPr/>
        </p:nvSpPr>
        <p:spPr>
          <a:xfrm>
            <a:off x="3984784" y="6346984"/>
            <a:ext cx="2413159" cy="301585"/>
          </a:xfrm>
          <a:prstGeom prst="rect">
            <a:avLst/>
          </a:prstGeom>
          <a:noFill/>
          <a:ln/>
        </p:spPr>
        <p:txBody>
          <a:bodyPr wrap="none" rtlCol="0" anchor="t"/>
          <a:lstStyle/>
          <a:p>
            <a:pPr marL="0" indent="0" algn="l">
              <a:lnSpc>
                <a:spcPts val="2375"/>
              </a:lnSpc>
              <a:buNone/>
            </a:pPr>
            <a:r>
              <a:rPr lang="en-US" sz="1900" dirty="0">
                <a:solidFill>
                  <a:srgbClr val="404155"/>
                </a:solidFill>
                <a:latin typeface="Corben" pitchFamily="34" charset="0"/>
                <a:ea typeface="Corben" pitchFamily="34" charset="-122"/>
                <a:cs typeface="Corben" pitchFamily="34" charset="-120"/>
              </a:rPr>
              <a:t>Handle with Care</a:t>
            </a:r>
            <a:endParaRPr lang="en-US" sz="1900" dirty="0"/>
          </a:p>
        </p:txBody>
      </p:sp>
      <p:sp>
        <p:nvSpPr>
          <p:cNvPr id="16" name="Text 9"/>
          <p:cNvSpPr/>
          <p:nvPr/>
        </p:nvSpPr>
        <p:spPr>
          <a:xfrm>
            <a:off x="3984784" y="6764298"/>
            <a:ext cx="7915513" cy="617934"/>
          </a:xfrm>
          <a:prstGeom prst="rect">
            <a:avLst/>
          </a:prstGeom>
          <a:noFill/>
          <a:ln/>
        </p:spPr>
        <p:txBody>
          <a:bodyPr wrap="square" rtlCol="0" anchor="t"/>
          <a:lstStyle/>
          <a:p>
            <a:pPr marL="0" indent="0" algn="l">
              <a:lnSpc>
                <a:spcPts val="2432"/>
              </a:lnSpc>
              <a:buNone/>
            </a:pPr>
            <a:r>
              <a:rPr lang="en-US" sz="1520" dirty="0">
                <a:solidFill>
                  <a:srgbClr val="404155"/>
                </a:solidFill>
                <a:latin typeface="Nobile" pitchFamily="34" charset="0"/>
                <a:ea typeface="Nobile" pitchFamily="34" charset="-122"/>
                <a:cs typeface="Nobile" pitchFamily="34" charset="-120"/>
              </a:rPr>
              <a:t>Carefully handle all digital devices to avoid contamination or damage. Use specialized tools and techniques to create forensic images and backups.</a:t>
            </a:r>
            <a:endParaRPr lang="en-US" sz="152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1104662"/>
            <a:ext cx="7695724"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Forensic Analysis Techniques</a:t>
            </a:r>
            <a:endParaRPr lang="en-US" sz="4374" dirty="0"/>
          </a:p>
        </p:txBody>
      </p:sp>
      <p:sp>
        <p:nvSpPr>
          <p:cNvPr id="5" name="Shape 2"/>
          <p:cNvSpPr/>
          <p:nvPr/>
        </p:nvSpPr>
        <p:spPr>
          <a:xfrm>
            <a:off x="2037993" y="2416969"/>
            <a:ext cx="499943" cy="499943"/>
          </a:xfrm>
          <a:prstGeom prst="roundRect">
            <a:avLst>
              <a:gd name="adj" fmla="val 20000"/>
            </a:avLst>
          </a:prstGeom>
          <a:solidFill>
            <a:srgbClr val="D2D9F9"/>
          </a:solidFill>
          <a:ln w="7620">
            <a:solidFill>
              <a:srgbClr val="B8BFDF"/>
            </a:solidFill>
            <a:prstDash val="solid"/>
          </a:ln>
        </p:spPr>
      </p:sp>
      <p:sp>
        <p:nvSpPr>
          <p:cNvPr id="6" name="Text 3"/>
          <p:cNvSpPr/>
          <p:nvPr/>
        </p:nvSpPr>
        <p:spPr>
          <a:xfrm>
            <a:off x="2238732" y="2458641"/>
            <a:ext cx="98465"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1</a:t>
            </a:r>
            <a:endParaRPr lang="en-US" sz="2624" dirty="0"/>
          </a:p>
        </p:txBody>
      </p:sp>
      <p:sp>
        <p:nvSpPr>
          <p:cNvPr id="7" name="Text 4"/>
          <p:cNvSpPr/>
          <p:nvPr/>
        </p:nvSpPr>
        <p:spPr>
          <a:xfrm>
            <a:off x="2760107" y="2493288"/>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Data Extraction</a:t>
            </a:r>
            <a:endParaRPr lang="en-US" sz="2187" dirty="0"/>
          </a:p>
        </p:txBody>
      </p:sp>
      <p:sp>
        <p:nvSpPr>
          <p:cNvPr id="8" name="Text 5"/>
          <p:cNvSpPr/>
          <p:nvPr/>
        </p:nvSpPr>
        <p:spPr>
          <a:xfrm>
            <a:off x="2760107" y="2973705"/>
            <a:ext cx="4444008" cy="142160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Forensic experts use specialized tools to acquire and extract digital evidence from devices, ensuring the integrity and admissibility of the data.</a:t>
            </a:r>
            <a:endParaRPr lang="en-US" sz="1750" dirty="0"/>
          </a:p>
        </p:txBody>
      </p:sp>
      <p:sp>
        <p:nvSpPr>
          <p:cNvPr id="9" name="Shape 6"/>
          <p:cNvSpPr/>
          <p:nvPr/>
        </p:nvSpPr>
        <p:spPr>
          <a:xfrm>
            <a:off x="7426285" y="2416969"/>
            <a:ext cx="499943" cy="499943"/>
          </a:xfrm>
          <a:prstGeom prst="roundRect">
            <a:avLst>
              <a:gd name="adj" fmla="val 20000"/>
            </a:avLst>
          </a:prstGeom>
          <a:solidFill>
            <a:srgbClr val="D2D9F9"/>
          </a:solidFill>
          <a:ln w="7620">
            <a:solidFill>
              <a:srgbClr val="B8BFDF"/>
            </a:solidFill>
            <a:prstDash val="solid"/>
          </a:ln>
        </p:spPr>
      </p:sp>
      <p:sp>
        <p:nvSpPr>
          <p:cNvPr id="10" name="Text 7"/>
          <p:cNvSpPr/>
          <p:nvPr/>
        </p:nvSpPr>
        <p:spPr>
          <a:xfrm>
            <a:off x="7589282" y="2458641"/>
            <a:ext cx="173831"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2</a:t>
            </a:r>
            <a:endParaRPr lang="en-US" sz="2624" dirty="0"/>
          </a:p>
        </p:txBody>
      </p:sp>
      <p:sp>
        <p:nvSpPr>
          <p:cNvPr id="11" name="Text 8"/>
          <p:cNvSpPr/>
          <p:nvPr/>
        </p:nvSpPr>
        <p:spPr>
          <a:xfrm>
            <a:off x="8148399" y="2493288"/>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File System Analysis</a:t>
            </a:r>
            <a:endParaRPr lang="en-US" sz="2187" dirty="0"/>
          </a:p>
        </p:txBody>
      </p:sp>
      <p:sp>
        <p:nvSpPr>
          <p:cNvPr id="12" name="Text 9"/>
          <p:cNvSpPr/>
          <p:nvPr/>
        </p:nvSpPr>
        <p:spPr>
          <a:xfrm>
            <a:off x="8148399" y="2973705"/>
            <a:ext cx="4444008" cy="142160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Analyzing the file system structure, metadata, and deleted files can reveal valuable information about user activities and potential criminal actions.</a:t>
            </a:r>
            <a:endParaRPr lang="en-US" sz="1750" dirty="0"/>
          </a:p>
        </p:txBody>
      </p:sp>
      <p:sp>
        <p:nvSpPr>
          <p:cNvPr id="13" name="Shape 10"/>
          <p:cNvSpPr/>
          <p:nvPr/>
        </p:nvSpPr>
        <p:spPr>
          <a:xfrm>
            <a:off x="2037993" y="4791075"/>
            <a:ext cx="499943" cy="499943"/>
          </a:xfrm>
          <a:prstGeom prst="roundRect">
            <a:avLst>
              <a:gd name="adj" fmla="val 20000"/>
            </a:avLst>
          </a:prstGeom>
          <a:solidFill>
            <a:srgbClr val="D2D9F9"/>
          </a:solidFill>
          <a:ln w="7620">
            <a:solidFill>
              <a:srgbClr val="B8BFDF"/>
            </a:solidFill>
            <a:prstDash val="solid"/>
          </a:ln>
        </p:spPr>
      </p:sp>
      <p:sp>
        <p:nvSpPr>
          <p:cNvPr id="14" name="Text 11"/>
          <p:cNvSpPr/>
          <p:nvPr/>
        </p:nvSpPr>
        <p:spPr>
          <a:xfrm>
            <a:off x="2194322" y="4832747"/>
            <a:ext cx="187166"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3</a:t>
            </a:r>
            <a:endParaRPr lang="en-US" sz="2624" dirty="0"/>
          </a:p>
        </p:txBody>
      </p:sp>
      <p:sp>
        <p:nvSpPr>
          <p:cNvPr id="15" name="Text 12"/>
          <p:cNvSpPr/>
          <p:nvPr/>
        </p:nvSpPr>
        <p:spPr>
          <a:xfrm>
            <a:off x="2760107" y="4867394"/>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Network Forensics</a:t>
            </a:r>
            <a:endParaRPr lang="en-US" sz="2187" dirty="0"/>
          </a:p>
        </p:txBody>
      </p:sp>
      <p:sp>
        <p:nvSpPr>
          <p:cNvPr id="16" name="Text 13"/>
          <p:cNvSpPr/>
          <p:nvPr/>
        </p:nvSpPr>
        <p:spPr>
          <a:xfrm>
            <a:off x="2760107" y="5347811"/>
            <a:ext cx="4444008" cy="142160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Capturing and examining network traffic can help identify communication patterns, connections, and potential unauthorized access attempts.</a:t>
            </a:r>
            <a:endParaRPr lang="en-US" sz="1750" dirty="0"/>
          </a:p>
        </p:txBody>
      </p:sp>
      <p:sp>
        <p:nvSpPr>
          <p:cNvPr id="17" name="Shape 14"/>
          <p:cNvSpPr/>
          <p:nvPr/>
        </p:nvSpPr>
        <p:spPr>
          <a:xfrm>
            <a:off x="7426285" y="4791075"/>
            <a:ext cx="499943" cy="499943"/>
          </a:xfrm>
          <a:prstGeom prst="roundRect">
            <a:avLst>
              <a:gd name="adj" fmla="val 20000"/>
            </a:avLst>
          </a:prstGeom>
          <a:solidFill>
            <a:srgbClr val="D2D9F9"/>
          </a:solidFill>
          <a:ln w="7620">
            <a:solidFill>
              <a:srgbClr val="B8BFDF"/>
            </a:solidFill>
            <a:prstDash val="solid"/>
          </a:ln>
        </p:spPr>
      </p:sp>
      <p:sp>
        <p:nvSpPr>
          <p:cNvPr id="18" name="Text 15"/>
          <p:cNvSpPr/>
          <p:nvPr/>
        </p:nvSpPr>
        <p:spPr>
          <a:xfrm>
            <a:off x="7591544" y="4832747"/>
            <a:ext cx="169426"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4</a:t>
            </a:r>
            <a:endParaRPr lang="en-US" sz="2624" dirty="0"/>
          </a:p>
        </p:txBody>
      </p:sp>
      <p:sp>
        <p:nvSpPr>
          <p:cNvPr id="19" name="Text 16"/>
          <p:cNvSpPr/>
          <p:nvPr/>
        </p:nvSpPr>
        <p:spPr>
          <a:xfrm>
            <a:off x="8148399" y="4867394"/>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Malware Detection</a:t>
            </a:r>
            <a:endParaRPr lang="en-US" sz="2187" dirty="0"/>
          </a:p>
        </p:txBody>
      </p:sp>
      <p:sp>
        <p:nvSpPr>
          <p:cNvPr id="20" name="Text 17"/>
          <p:cNvSpPr/>
          <p:nvPr/>
        </p:nvSpPr>
        <p:spPr>
          <a:xfrm>
            <a:off x="8148399" y="5347811"/>
            <a:ext cx="4444008"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Forensic analysts use reverse engineering and dynamic analysis techniques to identify and investigate malicious software that may be involved in the crime.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384941" y="571857"/>
            <a:ext cx="6954203" cy="648653"/>
          </a:xfrm>
          <a:prstGeom prst="rect">
            <a:avLst/>
          </a:prstGeom>
          <a:noFill/>
          <a:ln/>
        </p:spPr>
        <p:txBody>
          <a:bodyPr wrap="none" rtlCol="0" anchor="t"/>
          <a:lstStyle/>
          <a:p>
            <a:pPr marL="0" indent="0">
              <a:lnSpc>
                <a:spcPts val="5108"/>
              </a:lnSpc>
              <a:buNone/>
            </a:pPr>
            <a:r>
              <a:rPr lang="en-US" sz="4086" dirty="0">
                <a:solidFill>
                  <a:srgbClr val="1B1B27"/>
                </a:solidFill>
                <a:latin typeface="Corben" pitchFamily="34" charset="0"/>
                <a:ea typeface="Corben" pitchFamily="34" charset="-122"/>
                <a:cs typeface="Corben" pitchFamily="34" charset="-120"/>
              </a:rPr>
              <a:t>Preserving Chain of Custody</a:t>
            </a:r>
            <a:endParaRPr lang="en-US" sz="4086" dirty="0"/>
          </a:p>
        </p:txBody>
      </p:sp>
      <p:sp>
        <p:nvSpPr>
          <p:cNvPr id="5" name="Shape 2"/>
          <p:cNvSpPr/>
          <p:nvPr/>
        </p:nvSpPr>
        <p:spPr>
          <a:xfrm>
            <a:off x="2384941" y="1635681"/>
            <a:ext cx="1643420" cy="1195983"/>
          </a:xfrm>
          <a:prstGeom prst="roundRect">
            <a:avLst>
              <a:gd name="adj" fmla="val 7811"/>
            </a:avLst>
          </a:prstGeom>
          <a:solidFill>
            <a:srgbClr val="D2D9F9"/>
          </a:solidFill>
          <a:ln w="7620">
            <a:solidFill>
              <a:srgbClr val="B8BFDF"/>
            </a:solidFill>
            <a:prstDash val="solid"/>
          </a:ln>
        </p:spPr>
      </p:sp>
      <p:sp>
        <p:nvSpPr>
          <p:cNvPr id="6" name="Text 3"/>
          <p:cNvSpPr/>
          <p:nvPr/>
        </p:nvSpPr>
        <p:spPr>
          <a:xfrm>
            <a:off x="2600087" y="2026087"/>
            <a:ext cx="76676" cy="415052"/>
          </a:xfrm>
          <a:prstGeom prst="rect">
            <a:avLst/>
          </a:prstGeom>
          <a:noFill/>
          <a:ln/>
        </p:spPr>
        <p:txBody>
          <a:bodyPr wrap="none" rtlCol="0" anchor="t"/>
          <a:lstStyle/>
          <a:p>
            <a:pPr marL="0" indent="0" algn="ctr">
              <a:lnSpc>
                <a:spcPts val="3269"/>
              </a:lnSpc>
              <a:buNone/>
            </a:pPr>
            <a:r>
              <a:rPr lang="en-US" sz="2043" dirty="0">
                <a:solidFill>
                  <a:srgbClr val="404155"/>
                </a:solidFill>
                <a:latin typeface="Corben" pitchFamily="34" charset="0"/>
                <a:ea typeface="Corben" pitchFamily="34" charset="-122"/>
                <a:cs typeface="Corben" pitchFamily="34" charset="-120"/>
              </a:rPr>
              <a:t>1</a:t>
            </a:r>
            <a:endParaRPr lang="en-US" sz="2043" dirty="0"/>
          </a:p>
        </p:txBody>
      </p:sp>
      <p:sp>
        <p:nvSpPr>
          <p:cNvPr id="7" name="Text 4"/>
          <p:cNvSpPr/>
          <p:nvPr/>
        </p:nvSpPr>
        <p:spPr>
          <a:xfrm>
            <a:off x="4235887" y="1843207"/>
            <a:ext cx="2594848" cy="324207"/>
          </a:xfrm>
          <a:prstGeom prst="rect">
            <a:avLst/>
          </a:prstGeom>
          <a:noFill/>
          <a:ln/>
        </p:spPr>
        <p:txBody>
          <a:bodyPr wrap="none" rtlCol="0" anchor="t"/>
          <a:lstStyle/>
          <a:p>
            <a:pPr marL="0" indent="0" algn="l">
              <a:lnSpc>
                <a:spcPts val="2554"/>
              </a:lnSpc>
              <a:buNone/>
            </a:pPr>
            <a:r>
              <a:rPr lang="en-US" sz="2043" dirty="0">
                <a:solidFill>
                  <a:srgbClr val="404155"/>
                </a:solidFill>
                <a:latin typeface="Corben" pitchFamily="34" charset="0"/>
                <a:ea typeface="Corben" pitchFamily="34" charset="-122"/>
                <a:cs typeface="Corben" pitchFamily="34" charset="-120"/>
              </a:rPr>
              <a:t>Secure the Scene</a:t>
            </a:r>
            <a:endParaRPr lang="en-US" sz="2043" dirty="0"/>
          </a:p>
        </p:txBody>
      </p:sp>
      <p:sp>
        <p:nvSpPr>
          <p:cNvPr id="8" name="Text 5"/>
          <p:cNvSpPr/>
          <p:nvPr/>
        </p:nvSpPr>
        <p:spPr>
          <a:xfrm>
            <a:off x="4235887" y="2291953"/>
            <a:ext cx="4369713" cy="332184"/>
          </a:xfrm>
          <a:prstGeom prst="rect">
            <a:avLst/>
          </a:prstGeom>
          <a:noFill/>
          <a:ln/>
        </p:spPr>
        <p:txBody>
          <a:bodyPr wrap="none" rtlCol="0" anchor="t"/>
          <a:lstStyle/>
          <a:p>
            <a:pPr marL="0" indent="0" algn="l">
              <a:lnSpc>
                <a:spcPts val="2615"/>
              </a:lnSpc>
              <a:buNone/>
            </a:pPr>
            <a:r>
              <a:rPr lang="en-US" sz="1635" dirty="0">
                <a:solidFill>
                  <a:srgbClr val="404155"/>
                </a:solidFill>
                <a:latin typeface="Nobile" pitchFamily="34" charset="0"/>
                <a:ea typeface="Nobile" pitchFamily="34" charset="-122"/>
                <a:cs typeface="Nobile" pitchFamily="34" charset="-120"/>
              </a:rPr>
              <a:t>Restrict access and document all entry/exit.</a:t>
            </a:r>
            <a:endParaRPr lang="en-US" sz="1635" dirty="0"/>
          </a:p>
        </p:txBody>
      </p:sp>
      <p:sp>
        <p:nvSpPr>
          <p:cNvPr id="9" name="Shape 6"/>
          <p:cNvSpPr/>
          <p:nvPr/>
        </p:nvSpPr>
        <p:spPr>
          <a:xfrm>
            <a:off x="4132064" y="2808208"/>
            <a:ext cx="8009692" cy="20717"/>
          </a:xfrm>
          <a:prstGeom prst="roundRect">
            <a:avLst>
              <a:gd name="adj" fmla="val 450915"/>
            </a:avLst>
          </a:prstGeom>
          <a:solidFill>
            <a:srgbClr val="B8BFDF"/>
          </a:solidFill>
          <a:ln/>
        </p:spPr>
      </p:sp>
      <p:sp>
        <p:nvSpPr>
          <p:cNvPr id="10" name="Shape 7"/>
          <p:cNvSpPr/>
          <p:nvPr/>
        </p:nvSpPr>
        <p:spPr>
          <a:xfrm>
            <a:off x="2384941" y="2935367"/>
            <a:ext cx="3286839" cy="1195983"/>
          </a:xfrm>
          <a:prstGeom prst="roundRect">
            <a:avLst>
              <a:gd name="adj" fmla="val 7811"/>
            </a:avLst>
          </a:prstGeom>
          <a:solidFill>
            <a:srgbClr val="D2D9F9"/>
          </a:solidFill>
          <a:ln w="7620">
            <a:solidFill>
              <a:srgbClr val="B8BFDF"/>
            </a:solidFill>
            <a:prstDash val="solid"/>
          </a:ln>
        </p:spPr>
      </p:sp>
      <p:sp>
        <p:nvSpPr>
          <p:cNvPr id="11" name="Text 8"/>
          <p:cNvSpPr/>
          <p:nvPr/>
        </p:nvSpPr>
        <p:spPr>
          <a:xfrm>
            <a:off x="2600087" y="3325773"/>
            <a:ext cx="135374" cy="415052"/>
          </a:xfrm>
          <a:prstGeom prst="rect">
            <a:avLst/>
          </a:prstGeom>
          <a:noFill/>
          <a:ln/>
        </p:spPr>
        <p:txBody>
          <a:bodyPr wrap="none" rtlCol="0" anchor="t"/>
          <a:lstStyle/>
          <a:p>
            <a:pPr marL="0" indent="0" algn="ctr">
              <a:lnSpc>
                <a:spcPts val="3269"/>
              </a:lnSpc>
              <a:buNone/>
            </a:pPr>
            <a:r>
              <a:rPr lang="en-US" sz="2043" dirty="0">
                <a:solidFill>
                  <a:srgbClr val="404155"/>
                </a:solidFill>
                <a:latin typeface="Corben" pitchFamily="34" charset="0"/>
                <a:ea typeface="Corben" pitchFamily="34" charset="-122"/>
                <a:cs typeface="Corben" pitchFamily="34" charset="-120"/>
              </a:rPr>
              <a:t>2</a:t>
            </a:r>
            <a:endParaRPr lang="en-US" sz="2043" dirty="0"/>
          </a:p>
        </p:txBody>
      </p:sp>
      <p:sp>
        <p:nvSpPr>
          <p:cNvPr id="12" name="Text 9"/>
          <p:cNvSpPr/>
          <p:nvPr/>
        </p:nvSpPr>
        <p:spPr>
          <a:xfrm>
            <a:off x="5879306" y="3142893"/>
            <a:ext cx="2594848" cy="324207"/>
          </a:xfrm>
          <a:prstGeom prst="rect">
            <a:avLst/>
          </a:prstGeom>
          <a:noFill/>
          <a:ln/>
        </p:spPr>
        <p:txBody>
          <a:bodyPr wrap="none" rtlCol="0" anchor="t"/>
          <a:lstStyle/>
          <a:p>
            <a:pPr marL="0" indent="0" algn="l">
              <a:lnSpc>
                <a:spcPts val="2554"/>
              </a:lnSpc>
              <a:buNone/>
            </a:pPr>
            <a:r>
              <a:rPr lang="en-US" sz="2043" dirty="0">
                <a:solidFill>
                  <a:srgbClr val="404155"/>
                </a:solidFill>
                <a:latin typeface="Corben" pitchFamily="34" charset="0"/>
                <a:ea typeface="Corben" pitchFamily="34" charset="-122"/>
                <a:cs typeface="Corben" pitchFamily="34" charset="-120"/>
              </a:rPr>
              <a:t>Identify Devices</a:t>
            </a:r>
            <a:endParaRPr lang="en-US" sz="2043" dirty="0"/>
          </a:p>
        </p:txBody>
      </p:sp>
      <p:sp>
        <p:nvSpPr>
          <p:cNvPr id="13" name="Text 10"/>
          <p:cNvSpPr/>
          <p:nvPr/>
        </p:nvSpPr>
        <p:spPr>
          <a:xfrm>
            <a:off x="5879306" y="3591639"/>
            <a:ext cx="4179451" cy="332184"/>
          </a:xfrm>
          <a:prstGeom prst="rect">
            <a:avLst/>
          </a:prstGeom>
          <a:noFill/>
          <a:ln/>
        </p:spPr>
        <p:txBody>
          <a:bodyPr wrap="none" rtlCol="0" anchor="t"/>
          <a:lstStyle/>
          <a:p>
            <a:pPr marL="0" indent="0" algn="l">
              <a:lnSpc>
                <a:spcPts val="2615"/>
              </a:lnSpc>
              <a:buNone/>
            </a:pPr>
            <a:r>
              <a:rPr lang="en-US" sz="1635" dirty="0">
                <a:solidFill>
                  <a:srgbClr val="404155"/>
                </a:solidFill>
                <a:latin typeface="Nobile" pitchFamily="34" charset="0"/>
                <a:ea typeface="Nobile" pitchFamily="34" charset="-122"/>
                <a:cs typeface="Nobile" pitchFamily="34" charset="-120"/>
              </a:rPr>
              <a:t>Catalog all electronic devices at the scene.</a:t>
            </a:r>
            <a:endParaRPr lang="en-US" sz="1635" dirty="0"/>
          </a:p>
        </p:txBody>
      </p:sp>
      <p:sp>
        <p:nvSpPr>
          <p:cNvPr id="14" name="Shape 11"/>
          <p:cNvSpPr/>
          <p:nvPr/>
        </p:nvSpPr>
        <p:spPr>
          <a:xfrm>
            <a:off x="5775484" y="4107894"/>
            <a:ext cx="6366272" cy="20717"/>
          </a:xfrm>
          <a:prstGeom prst="roundRect">
            <a:avLst>
              <a:gd name="adj" fmla="val 450915"/>
            </a:avLst>
          </a:prstGeom>
          <a:solidFill>
            <a:srgbClr val="B8BFDF"/>
          </a:solidFill>
          <a:ln/>
        </p:spPr>
      </p:sp>
      <p:sp>
        <p:nvSpPr>
          <p:cNvPr id="15" name="Shape 12"/>
          <p:cNvSpPr/>
          <p:nvPr/>
        </p:nvSpPr>
        <p:spPr>
          <a:xfrm>
            <a:off x="2384941" y="4235053"/>
            <a:ext cx="4930259" cy="1528167"/>
          </a:xfrm>
          <a:prstGeom prst="roundRect">
            <a:avLst>
              <a:gd name="adj" fmla="val 6113"/>
            </a:avLst>
          </a:prstGeom>
          <a:solidFill>
            <a:srgbClr val="D2D9F9"/>
          </a:solidFill>
          <a:ln w="7620">
            <a:solidFill>
              <a:srgbClr val="B8BFDF"/>
            </a:solidFill>
            <a:prstDash val="solid"/>
          </a:ln>
        </p:spPr>
      </p:sp>
      <p:sp>
        <p:nvSpPr>
          <p:cNvPr id="16" name="Text 13"/>
          <p:cNvSpPr/>
          <p:nvPr/>
        </p:nvSpPr>
        <p:spPr>
          <a:xfrm>
            <a:off x="2600087" y="4791551"/>
            <a:ext cx="145733" cy="415052"/>
          </a:xfrm>
          <a:prstGeom prst="rect">
            <a:avLst/>
          </a:prstGeom>
          <a:noFill/>
          <a:ln/>
        </p:spPr>
        <p:txBody>
          <a:bodyPr wrap="none" rtlCol="0" anchor="t"/>
          <a:lstStyle/>
          <a:p>
            <a:pPr marL="0" indent="0" algn="ctr">
              <a:lnSpc>
                <a:spcPts val="3269"/>
              </a:lnSpc>
              <a:buNone/>
            </a:pPr>
            <a:r>
              <a:rPr lang="en-US" sz="2043" dirty="0">
                <a:solidFill>
                  <a:srgbClr val="404155"/>
                </a:solidFill>
                <a:latin typeface="Corben" pitchFamily="34" charset="0"/>
                <a:ea typeface="Corben" pitchFamily="34" charset="-122"/>
                <a:cs typeface="Corben" pitchFamily="34" charset="-120"/>
              </a:rPr>
              <a:t>3</a:t>
            </a:r>
            <a:endParaRPr lang="en-US" sz="2043" dirty="0"/>
          </a:p>
        </p:txBody>
      </p:sp>
      <p:sp>
        <p:nvSpPr>
          <p:cNvPr id="17" name="Text 14"/>
          <p:cNvSpPr/>
          <p:nvPr/>
        </p:nvSpPr>
        <p:spPr>
          <a:xfrm>
            <a:off x="7522726" y="4442579"/>
            <a:ext cx="2594848" cy="324207"/>
          </a:xfrm>
          <a:prstGeom prst="rect">
            <a:avLst/>
          </a:prstGeom>
          <a:noFill/>
          <a:ln/>
        </p:spPr>
        <p:txBody>
          <a:bodyPr wrap="none" rtlCol="0" anchor="t"/>
          <a:lstStyle/>
          <a:p>
            <a:pPr marL="0" indent="0" algn="l">
              <a:lnSpc>
                <a:spcPts val="2554"/>
              </a:lnSpc>
              <a:buNone/>
            </a:pPr>
            <a:r>
              <a:rPr lang="en-US" sz="2043" dirty="0">
                <a:solidFill>
                  <a:srgbClr val="404155"/>
                </a:solidFill>
                <a:latin typeface="Corben" pitchFamily="34" charset="0"/>
                <a:ea typeface="Corben" pitchFamily="34" charset="-122"/>
                <a:cs typeface="Corben" pitchFamily="34" charset="-120"/>
              </a:rPr>
              <a:t>Package Properly</a:t>
            </a:r>
            <a:endParaRPr lang="en-US" sz="2043" dirty="0"/>
          </a:p>
        </p:txBody>
      </p:sp>
      <p:sp>
        <p:nvSpPr>
          <p:cNvPr id="18" name="Text 15"/>
          <p:cNvSpPr/>
          <p:nvPr/>
        </p:nvSpPr>
        <p:spPr>
          <a:xfrm>
            <a:off x="7522726" y="4891326"/>
            <a:ext cx="4515207" cy="664369"/>
          </a:xfrm>
          <a:prstGeom prst="rect">
            <a:avLst/>
          </a:prstGeom>
          <a:noFill/>
          <a:ln/>
        </p:spPr>
        <p:txBody>
          <a:bodyPr wrap="square" rtlCol="0" anchor="t"/>
          <a:lstStyle/>
          <a:p>
            <a:pPr marL="0" indent="0" algn="l">
              <a:lnSpc>
                <a:spcPts val="2615"/>
              </a:lnSpc>
              <a:buNone/>
            </a:pPr>
            <a:r>
              <a:rPr lang="en-US" sz="1635" dirty="0">
                <a:solidFill>
                  <a:srgbClr val="404155"/>
                </a:solidFill>
                <a:latin typeface="Nobile" pitchFamily="34" charset="0"/>
                <a:ea typeface="Nobile" pitchFamily="34" charset="-122"/>
                <a:cs typeface="Nobile" pitchFamily="34" charset="-120"/>
              </a:rPr>
              <a:t>Store evidence in anti-static bags or containers.</a:t>
            </a:r>
            <a:endParaRPr lang="en-US" sz="1635" dirty="0"/>
          </a:p>
        </p:txBody>
      </p:sp>
      <p:sp>
        <p:nvSpPr>
          <p:cNvPr id="19" name="Text 16"/>
          <p:cNvSpPr/>
          <p:nvPr/>
        </p:nvSpPr>
        <p:spPr>
          <a:xfrm>
            <a:off x="2384941" y="5996702"/>
            <a:ext cx="9860518" cy="1660922"/>
          </a:xfrm>
          <a:prstGeom prst="rect">
            <a:avLst/>
          </a:prstGeom>
          <a:noFill/>
          <a:ln/>
        </p:spPr>
        <p:txBody>
          <a:bodyPr wrap="square" rtlCol="0" anchor="t"/>
          <a:lstStyle/>
          <a:p>
            <a:pPr marL="0" indent="0">
              <a:lnSpc>
                <a:spcPts val="2615"/>
              </a:lnSpc>
              <a:buNone/>
            </a:pPr>
            <a:r>
              <a:rPr lang="en-US" sz="1635" dirty="0">
                <a:solidFill>
                  <a:srgbClr val="404155"/>
                </a:solidFill>
                <a:latin typeface="Nobile" pitchFamily="34" charset="0"/>
                <a:ea typeface="Nobile" pitchFamily="34" charset="-122"/>
                <a:cs typeface="Nobile" pitchFamily="34" charset="-120"/>
              </a:rPr>
              <a:t>Maintaining a proper chain of custody is critical in computer crime investigations. This involves securing the scene, identifying and cataloging all relevant digital devices, and carefully packaging the evidence to prevent contamination or tampering. Each step must be thoroughly documented to ensure the integrity of the evidence during the investigation and any subsequent legal proceedings.</a:t>
            </a:r>
            <a:endParaRPr lang="en-US" sz="163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2216706"/>
            <a:ext cx="8611910"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Identifying Suspects and Motives</a:t>
            </a:r>
            <a:endParaRPr lang="en-US" sz="4374" dirty="0"/>
          </a:p>
        </p:txBody>
      </p:sp>
      <p:sp>
        <p:nvSpPr>
          <p:cNvPr id="5" name="Text 2"/>
          <p:cNvSpPr/>
          <p:nvPr/>
        </p:nvSpPr>
        <p:spPr>
          <a:xfrm>
            <a:off x="2037993" y="3466505"/>
            <a:ext cx="2777490" cy="347186"/>
          </a:xfrm>
          <a:prstGeom prst="rect">
            <a:avLst/>
          </a:prstGeom>
          <a:noFill/>
          <a:ln/>
        </p:spPr>
        <p:txBody>
          <a:bodyPr wrap="none" rtlCol="0" anchor="t"/>
          <a:lstStyle/>
          <a:p>
            <a:pPr marL="0" indent="0">
              <a:lnSpc>
                <a:spcPts val="2734"/>
              </a:lnSpc>
              <a:buNone/>
            </a:pPr>
            <a:r>
              <a:rPr lang="en-US" sz="2187" dirty="0">
                <a:solidFill>
                  <a:srgbClr val="1B1B27"/>
                </a:solidFill>
                <a:latin typeface="Corben" pitchFamily="34" charset="0"/>
                <a:ea typeface="Corben" pitchFamily="34" charset="-122"/>
                <a:cs typeface="Corben" pitchFamily="34" charset="-120"/>
              </a:rPr>
              <a:t>Suspect Profiling</a:t>
            </a:r>
            <a:endParaRPr lang="en-US" sz="2187" dirty="0"/>
          </a:p>
        </p:txBody>
      </p:sp>
      <p:sp>
        <p:nvSpPr>
          <p:cNvPr id="6" name="Text 3"/>
          <p:cNvSpPr/>
          <p:nvPr/>
        </p:nvSpPr>
        <p:spPr>
          <a:xfrm>
            <a:off x="2037993" y="4035862"/>
            <a:ext cx="5006221"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Investigators analyze digital activity patterns, online footprints, and behavioral clues to identify potential suspects. This may involve tracing IP addresses, usernames, and other digital identifiers.</a:t>
            </a:r>
            <a:endParaRPr lang="en-US" sz="1750" dirty="0"/>
          </a:p>
        </p:txBody>
      </p:sp>
      <p:sp>
        <p:nvSpPr>
          <p:cNvPr id="7" name="Text 4"/>
          <p:cNvSpPr/>
          <p:nvPr/>
        </p:nvSpPr>
        <p:spPr>
          <a:xfrm>
            <a:off x="7593806" y="3466505"/>
            <a:ext cx="2777490" cy="347186"/>
          </a:xfrm>
          <a:prstGeom prst="rect">
            <a:avLst/>
          </a:prstGeom>
          <a:noFill/>
          <a:ln/>
        </p:spPr>
        <p:txBody>
          <a:bodyPr wrap="none" rtlCol="0" anchor="t"/>
          <a:lstStyle/>
          <a:p>
            <a:pPr marL="0" indent="0">
              <a:lnSpc>
                <a:spcPts val="2734"/>
              </a:lnSpc>
              <a:buNone/>
            </a:pPr>
            <a:r>
              <a:rPr lang="en-US" sz="2187" dirty="0">
                <a:solidFill>
                  <a:srgbClr val="1B1B27"/>
                </a:solidFill>
                <a:latin typeface="Corben" pitchFamily="34" charset="0"/>
                <a:ea typeface="Corben" pitchFamily="34" charset="-122"/>
                <a:cs typeface="Corben" pitchFamily="34" charset="-120"/>
              </a:rPr>
              <a:t>Motive Analysis</a:t>
            </a:r>
            <a:endParaRPr lang="en-US" sz="2187" dirty="0"/>
          </a:p>
        </p:txBody>
      </p:sp>
      <p:sp>
        <p:nvSpPr>
          <p:cNvPr id="8" name="Text 5"/>
          <p:cNvSpPr/>
          <p:nvPr/>
        </p:nvSpPr>
        <p:spPr>
          <a:xfrm>
            <a:off x="7593806" y="4035862"/>
            <a:ext cx="5006221"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Understanding the motivation behind the alleged computer crime is crucial. Investigators examine factors such as financial gain, revenge, ideology, or thrill-seeking to uncover the suspect's underlying motives.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700730"/>
          </a:xfrm>
          <a:prstGeom prst="rect">
            <a:avLst/>
          </a:prstGeom>
          <a:solidFill>
            <a:srgbClr val="F9F9FF">
              <a:alpha val="75000"/>
            </a:srgbClr>
          </a:solidFill>
          <a:ln/>
        </p:spPr>
      </p:sp>
      <p:sp>
        <p:nvSpPr>
          <p:cNvPr id="4" name="Text 1"/>
          <p:cNvSpPr/>
          <p:nvPr/>
        </p:nvSpPr>
        <p:spPr>
          <a:xfrm>
            <a:off x="3621167" y="427673"/>
            <a:ext cx="5054560" cy="486013"/>
          </a:xfrm>
          <a:prstGeom prst="rect">
            <a:avLst/>
          </a:prstGeom>
          <a:noFill/>
          <a:ln/>
        </p:spPr>
        <p:txBody>
          <a:bodyPr wrap="none" rtlCol="0" anchor="t"/>
          <a:lstStyle/>
          <a:p>
            <a:pPr marL="0" indent="0">
              <a:lnSpc>
                <a:spcPts val="3827"/>
              </a:lnSpc>
              <a:buNone/>
            </a:pPr>
            <a:r>
              <a:rPr lang="en-US" sz="3062" dirty="0">
                <a:solidFill>
                  <a:srgbClr val="1B1B27"/>
                </a:solidFill>
                <a:latin typeface="Corben" pitchFamily="34" charset="0"/>
                <a:ea typeface="Corben" pitchFamily="34" charset="-122"/>
                <a:cs typeface="Corben" pitchFamily="34" charset="-120"/>
              </a:rPr>
              <a:t>Executing Search Warrants</a:t>
            </a:r>
            <a:endParaRPr lang="en-US" sz="3062" dirty="0"/>
          </a:p>
        </p:txBody>
      </p:sp>
      <p:pic>
        <p:nvPicPr>
          <p:cNvPr id="5" name="Image 1" descr="preencoded.png"/>
          <p:cNvPicPr>
            <a:picLocks noChangeAspect="1"/>
          </p:cNvPicPr>
          <p:nvPr/>
        </p:nvPicPr>
        <p:blipFill>
          <a:blip r:embed="rId4"/>
          <a:stretch>
            <a:fillRect/>
          </a:stretch>
        </p:blipFill>
        <p:spPr>
          <a:xfrm>
            <a:off x="5102423" y="1224677"/>
            <a:ext cx="731401" cy="1144667"/>
          </a:xfrm>
          <a:prstGeom prst="rect">
            <a:avLst/>
          </a:prstGeom>
        </p:spPr>
      </p:pic>
      <p:sp>
        <p:nvSpPr>
          <p:cNvPr id="6" name="Text 2"/>
          <p:cNvSpPr/>
          <p:nvPr/>
        </p:nvSpPr>
        <p:spPr>
          <a:xfrm>
            <a:off x="5439370" y="1789867"/>
            <a:ext cx="57507" cy="310991"/>
          </a:xfrm>
          <a:prstGeom prst="rect">
            <a:avLst/>
          </a:prstGeom>
          <a:noFill/>
          <a:ln/>
        </p:spPr>
        <p:txBody>
          <a:bodyPr wrap="none" rtlCol="0" anchor="t"/>
          <a:lstStyle/>
          <a:p>
            <a:pPr marL="0" indent="0" algn="ctr">
              <a:lnSpc>
                <a:spcPts val="2449"/>
              </a:lnSpc>
              <a:buNone/>
            </a:pPr>
            <a:r>
              <a:rPr lang="en-US" sz="1531" dirty="0">
                <a:solidFill>
                  <a:srgbClr val="404155"/>
                </a:solidFill>
                <a:latin typeface="Corben" pitchFamily="34" charset="0"/>
                <a:ea typeface="Corben" pitchFamily="34" charset="-122"/>
                <a:cs typeface="Corben" pitchFamily="34" charset="-120"/>
              </a:rPr>
              <a:t>1</a:t>
            </a:r>
            <a:endParaRPr lang="en-US" sz="1531" dirty="0"/>
          </a:p>
        </p:txBody>
      </p:sp>
      <p:sp>
        <p:nvSpPr>
          <p:cNvPr id="7" name="Text 3"/>
          <p:cNvSpPr/>
          <p:nvPr/>
        </p:nvSpPr>
        <p:spPr>
          <a:xfrm>
            <a:off x="5989320" y="1504474"/>
            <a:ext cx="1944172" cy="243007"/>
          </a:xfrm>
          <a:prstGeom prst="rect">
            <a:avLst/>
          </a:prstGeom>
          <a:noFill/>
          <a:ln/>
        </p:spPr>
        <p:txBody>
          <a:bodyPr wrap="none" rtlCol="0" anchor="t"/>
          <a:lstStyle/>
          <a:p>
            <a:pPr marL="0" indent="0" algn="l">
              <a:lnSpc>
                <a:spcPts val="1914"/>
              </a:lnSpc>
              <a:buNone/>
            </a:pPr>
            <a:r>
              <a:rPr lang="en-US" sz="1531" dirty="0">
                <a:solidFill>
                  <a:srgbClr val="404155"/>
                </a:solidFill>
                <a:latin typeface="Corben" pitchFamily="34" charset="0"/>
                <a:ea typeface="Corben" pitchFamily="34" charset="-122"/>
                <a:cs typeface="Corben" pitchFamily="34" charset="-120"/>
              </a:rPr>
              <a:t>Obtain Warrant</a:t>
            </a:r>
            <a:endParaRPr lang="en-US" sz="1531" dirty="0"/>
          </a:p>
        </p:txBody>
      </p:sp>
      <p:sp>
        <p:nvSpPr>
          <p:cNvPr id="8" name="Text 4"/>
          <p:cNvSpPr/>
          <p:nvPr/>
        </p:nvSpPr>
        <p:spPr>
          <a:xfrm>
            <a:off x="5989320" y="1840706"/>
            <a:ext cx="4303395" cy="248722"/>
          </a:xfrm>
          <a:prstGeom prst="rect">
            <a:avLst/>
          </a:prstGeom>
          <a:noFill/>
          <a:ln/>
        </p:spPr>
        <p:txBody>
          <a:bodyPr wrap="none" rtlCol="0" anchor="t"/>
          <a:lstStyle/>
          <a:p>
            <a:pPr marL="0" indent="0" algn="l">
              <a:lnSpc>
                <a:spcPts val="1960"/>
              </a:lnSpc>
              <a:buNone/>
            </a:pPr>
            <a:r>
              <a:rPr lang="en-US" sz="1225" dirty="0">
                <a:solidFill>
                  <a:srgbClr val="404155"/>
                </a:solidFill>
                <a:latin typeface="Nobile" pitchFamily="34" charset="0"/>
                <a:ea typeface="Nobile" pitchFamily="34" charset="-122"/>
                <a:cs typeface="Nobile" pitchFamily="34" charset="-120"/>
              </a:rPr>
              <a:t>Secure a lawful search warrant from a judge or magistrate</a:t>
            </a:r>
            <a:endParaRPr lang="en-US" sz="1225" dirty="0"/>
          </a:p>
        </p:txBody>
      </p:sp>
      <p:sp>
        <p:nvSpPr>
          <p:cNvPr id="9" name="Shape 5"/>
          <p:cNvSpPr/>
          <p:nvPr/>
        </p:nvSpPr>
        <p:spPr>
          <a:xfrm>
            <a:off x="5872639" y="2373064"/>
            <a:ext cx="5097780" cy="15538"/>
          </a:xfrm>
          <a:prstGeom prst="roundRect">
            <a:avLst>
              <a:gd name="adj" fmla="val 450462"/>
            </a:avLst>
          </a:prstGeom>
          <a:solidFill>
            <a:srgbClr val="B8BFDF"/>
          </a:solidFill>
          <a:ln/>
        </p:spPr>
      </p:sp>
      <p:pic>
        <p:nvPicPr>
          <p:cNvPr id="10" name="Image 2" descr="preencoded.png"/>
          <p:cNvPicPr>
            <a:picLocks noChangeAspect="1"/>
          </p:cNvPicPr>
          <p:nvPr/>
        </p:nvPicPr>
        <p:blipFill>
          <a:blip r:embed="rId5"/>
          <a:stretch>
            <a:fillRect/>
          </a:stretch>
        </p:blipFill>
        <p:spPr>
          <a:xfrm>
            <a:off x="4736663" y="2408158"/>
            <a:ext cx="1462802" cy="1144667"/>
          </a:xfrm>
          <a:prstGeom prst="rect">
            <a:avLst/>
          </a:prstGeom>
        </p:spPr>
      </p:pic>
      <p:sp>
        <p:nvSpPr>
          <p:cNvPr id="11" name="Text 6"/>
          <p:cNvSpPr/>
          <p:nvPr/>
        </p:nvSpPr>
        <p:spPr>
          <a:xfrm>
            <a:off x="5417225" y="2824996"/>
            <a:ext cx="101441" cy="310991"/>
          </a:xfrm>
          <a:prstGeom prst="rect">
            <a:avLst/>
          </a:prstGeom>
          <a:noFill/>
          <a:ln/>
        </p:spPr>
        <p:txBody>
          <a:bodyPr wrap="none" rtlCol="0" anchor="t"/>
          <a:lstStyle/>
          <a:p>
            <a:pPr marL="0" indent="0" algn="ctr">
              <a:lnSpc>
                <a:spcPts val="2449"/>
              </a:lnSpc>
              <a:buNone/>
            </a:pPr>
            <a:r>
              <a:rPr lang="en-US" sz="1531" dirty="0">
                <a:solidFill>
                  <a:srgbClr val="404155"/>
                </a:solidFill>
                <a:latin typeface="Corben" pitchFamily="34" charset="0"/>
                <a:ea typeface="Corben" pitchFamily="34" charset="-122"/>
                <a:cs typeface="Corben" pitchFamily="34" charset="-120"/>
              </a:rPr>
              <a:t>2</a:t>
            </a:r>
            <a:endParaRPr lang="en-US" sz="1531" dirty="0"/>
          </a:p>
        </p:txBody>
      </p:sp>
      <p:sp>
        <p:nvSpPr>
          <p:cNvPr id="12" name="Text 7"/>
          <p:cNvSpPr/>
          <p:nvPr/>
        </p:nvSpPr>
        <p:spPr>
          <a:xfrm>
            <a:off x="6354961" y="2563654"/>
            <a:ext cx="1944172" cy="243007"/>
          </a:xfrm>
          <a:prstGeom prst="rect">
            <a:avLst/>
          </a:prstGeom>
          <a:noFill/>
          <a:ln/>
        </p:spPr>
        <p:txBody>
          <a:bodyPr wrap="none" rtlCol="0" anchor="t"/>
          <a:lstStyle/>
          <a:p>
            <a:pPr marL="0" indent="0" algn="l">
              <a:lnSpc>
                <a:spcPts val="1914"/>
              </a:lnSpc>
              <a:buNone/>
            </a:pPr>
            <a:r>
              <a:rPr lang="en-US" sz="1531" dirty="0">
                <a:solidFill>
                  <a:srgbClr val="404155"/>
                </a:solidFill>
                <a:latin typeface="Corben" pitchFamily="34" charset="0"/>
                <a:ea typeface="Corben" pitchFamily="34" charset="-122"/>
                <a:cs typeface="Corben" pitchFamily="34" charset="-120"/>
              </a:rPr>
              <a:t>Secure the Scene</a:t>
            </a:r>
            <a:endParaRPr lang="en-US" sz="1531" dirty="0"/>
          </a:p>
        </p:txBody>
      </p:sp>
      <p:sp>
        <p:nvSpPr>
          <p:cNvPr id="13" name="Text 8"/>
          <p:cNvSpPr/>
          <p:nvPr/>
        </p:nvSpPr>
        <p:spPr>
          <a:xfrm>
            <a:off x="6354961" y="2899886"/>
            <a:ext cx="4498777" cy="497443"/>
          </a:xfrm>
          <a:prstGeom prst="rect">
            <a:avLst/>
          </a:prstGeom>
          <a:noFill/>
          <a:ln/>
        </p:spPr>
        <p:txBody>
          <a:bodyPr wrap="square" rtlCol="0" anchor="t"/>
          <a:lstStyle/>
          <a:p>
            <a:pPr marL="0" indent="0" algn="l">
              <a:lnSpc>
                <a:spcPts val="1960"/>
              </a:lnSpc>
              <a:buNone/>
            </a:pPr>
            <a:r>
              <a:rPr lang="en-US" sz="1225" dirty="0">
                <a:solidFill>
                  <a:srgbClr val="404155"/>
                </a:solidFill>
                <a:latin typeface="Nobile" pitchFamily="34" charset="0"/>
                <a:ea typeface="Nobile" pitchFamily="34" charset="-122"/>
                <a:cs typeface="Nobile" pitchFamily="34" charset="-120"/>
              </a:rPr>
              <a:t>Ensure the safety of all involved and prevent destruction of evidence</a:t>
            </a:r>
            <a:endParaRPr lang="en-US" sz="1225" dirty="0"/>
          </a:p>
        </p:txBody>
      </p:sp>
      <p:sp>
        <p:nvSpPr>
          <p:cNvPr id="14" name="Shape 9"/>
          <p:cNvSpPr/>
          <p:nvPr/>
        </p:nvSpPr>
        <p:spPr>
          <a:xfrm>
            <a:off x="6238280" y="3556546"/>
            <a:ext cx="4732139" cy="15538"/>
          </a:xfrm>
          <a:prstGeom prst="roundRect">
            <a:avLst>
              <a:gd name="adj" fmla="val 450462"/>
            </a:avLst>
          </a:prstGeom>
          <a:solidFill>
            <a:srgbClr val="B8BFDF"/>
          </a:solidFill>
          <a:ln/>
        </p:spPr>
      </p:sp>
      <p:pic>
        <p:nvPicPr>
          <p:cNvPr id="15" name="Image 3" descr="preencoded.png"/>
          <p:cNvPicPr>
            <a:picLocks noChangeAspect="1"/>
          </p:cNvPicPr>
          <p:nvPr/>
        </p:nvPicPr>
        <p:blipFill>
          <a:blip r:embed="rId6"/>
          <a:stretch>
            <a:fillRect/>
          </a:stretch>
        </p:blipFill>
        <p:spPr>
          <a:xfrm>
            <a:off x="4371023" y="3591639"/>
            <a:ext cx="2194203" cy="1144667"/>
          </a:xfrm>
          <a:prstGeom prst="rect">
            <a:avLst/>
          </a:prstGeom>
        </p:spPr>
      </p:pic>
      <p:sp>
        <p:nvSpPr>
          <p:cNvPr id="16" name="Text 10"/>
          <p:cNvSpPr/>
          <p:nvPr/>
        </p:nvSpPr>
        <p:spPr>
          <a:xfrm>
            <a:off x="5413534" y="4008477"/>
            <a:ext cx="109180" cy="310991"/>
          </a:xfrm>
          <a:prstGeom prst="rect">
            <a:avLst/>
          </a:prstGeom>
          <a:noFill/>
          <a:ln/>
        </p:spPr>
        <p:txBody>
          <a:bodyPr wrap="none" rtlCol="0" anchor="t"/>
          <a:lstStyle/>
          <a:p>
            <a:pPr marL="0" indent="0" algn="ctr">
              <a:lnSpc>
                <a:spcPts val="2449"/>
              </a:lnSpc>
              <a:buNone/>
            </a:pPr>
            <a:r>
              <a:rPr lang="en-US" sz="1531" dirty="0">
                <a:solidFill>
                  <a:srgbClr val="404155"/>
                </a:solidFill>
                <a:latin typeface="Corben" pitchFamily="34" charset="0"/>
                <a:ea typeface="Corben" pitchFamily="34" charset="-122"/>
                <a:cs typeface="Corben" pitchFamily="34" charset="-120"/>
              </a:rPr>
              <a:t>3</a:t>
            </a:r>
            <a:endParaRPr lang="en-US" sz="1531" dirty="0"/>
          </a:p>
        </p:txBody>
      </p:sp>
      <p:sp>
        <p:nvSpPr>
          <p:cNvPr id="17" name="Text 11"/>
          <p:cNvSpPr/>
          <p:nvPr/>
        </p:nvSpPr>
        <p:spPr>
          <a:xfrm>
            <a:off x="6720721" y="3747135"/>
            <a:ext cx="1944172" cy="243007"/>
          </a:xfrm>
          <a:prstGeom prst="rect">
            <a:avLst/>
          </a:prstGeom>
          <a:noFill/>
          <a:ln/>
        </p:spPr>
        <p:txBody>
          <a:bodyPr wrap="none" rtlCol="0" anchor="t"/>
          <a:lstStyle/>
          <a:p>
            <a:pPr marL="0" indent="0" algn="l">
              <a:lnSpc>
                <a:spcPts val="1914"/>
              </a:lnSpc>
              <a:buNone/>
            </a:pPr>
            <a:r>
              <a:rPr lang="en-US" sz="1531" dirty="0">
                <a:solidFill>
                  <a:srgbClr val="404155"/>
                </a:solidFill>
                <a:latin typeface="Corben" pitchFamily="34" charset="0"/>
                <a:ea typeface="Corben" pitchFamily="34" charset="-122"/>
                <a:cs typeface="Corben" pitchFamily="34" charset="-120"/>
              </a:rPr>
              <a:t>Conduct Search</a:t>
            </a:r>
            <a:endParaRPr lang="en-US" sz="1531" dirty="0"/>
          </a:p>
        </p:txBody>
      </p:sp>
      <p:sp>
        <p:nvSpPr>
          <p:cNvPr id="18" name="Text 12"/>
          <p:cNvSpPr/>
          <p:nvPr/>
        </p:nvSpPr>
        <p:spPr>
          <a:xfrm>
            <a:off x="6720721" y="4083368"/>
            <a:ext cx="4133017" cy="497443"/>
          </a:xfrm>
          <a:prstGeom prst="rect">
            <a:avLst/>
          </a:prstGeom>
          <a:noFill/>
          <a:ln/>
        </p:spPr>
        <p:txBody>
          <a:bodyPr wrap="square" rtlCol="0" anchor="t"/>
          <a:lstStyle/>
          <a:p>
            <a:pPr marL="0" indent="0" algn="l">
              <a:lnSpc>
                <a:spcPts val="1960"/>
              </a:lnSpc>
              <a:buNone/>
            </a:pPr>
            <a:r>
              <a:rPr lang="en-US" sz="1225" dirty="0">
                <a:solidFill>
                  <a:srgbClr val="404155"/>
                </a:solidFill>
                <a:latin typeface="Nobile" pitchFamily="34" charset="0"/>
                <a:ea typeface="Nobile" pitchFamily="34" charset="-122"/>
                <a:cs typeface="Nobile" pitchFamily="34" charset="-120"/>
              </a:rPr>
              <a:t>Methodically search the premises as outlined in the warrant</a:t>
            </a:r>
            <a:endParaRPr lang="en-US" sz="1225" dirty="0"/>
          </a:p>
        </p:txBody>
      </p:sp>
      <p:sp>
        <p:nvSpPr>
          <p:cNvPr id="19" name="Shape 13"/>
          <p:cNvSpPr/>
          <p:nvPr/>
        </p:nvSpPr>
        <p:spPr>
          <a:xfrm>
            <a:off x="6604040" y="4740027"/>
            <a:ext cx="4366379" cy="15538"/>
          </a:xfrm>
          <a:prstGeom prst="roundRect">
            <a:avLst>
              <a:gd name="adj" fmla="val 450462"/>
            </a:avLst>
          </a:prstGeom>
          <a:solidFill>
            <a:srgbClr val="B8BFDF"/>
          </a:solidFill>
          <a:ln/>
        </p:spPr>
      </p:sp>
      <p:pic>
        <p:nvPicPr>
          <p:cNvPr id="20" name="Image 4" descr="preencoded.png"/>
          <p:cNvPicPr>
            <a:picLocks noChangeAspect="1"/>
          </p:cNvPicPr>
          <p:nvPr/>
        </p:nvPicPr>
        <p:blipFill>
          <a:blip r:embed="rId7"/>
          <a:stretch>
            <a:fillRect/>
          </a:stretch>
        </p:blipFill>
        <p:spPr>
          <a:xfrm>
            <a:off x="4005262" y="4775121"/>
            <a:ext cx="2925604" cy="1144667"/>
          </a:xfrm>
          <a:prstGeom prst="rect">
            <a:avLst/>
          </a:prstGeom>
        </p:spPr>
      </p:pic>
      <p:sp>
        <p:nvSpPr>
          <p:cNvPr id="21" name="Text 14"/>
          <p:cNvSpPr/>
          <p:nvPr/>
        </p:nvSpPr>
        <p:spPr>
          <a:xfrm>
            <a:off x="5418534" y="5191958"/>
            <a:ext cx="98822" cy="310991"/>
          </a:xfrm>
          <a:prstGeom prst="rect">
            <a:avLst/>
          </a:prstGeom>
          <a:noFill/>
          <a:ln/>
        </p:spPr>
        <p:txBody>
          <a:bodyPr wrap="none" rtlCol="0" anchor="t"/>
          <a:lstStyle/>
          <a:p>
            <a:pPr marL="0" indent="0" algn="ctr">
              <a:lnSpc>
                <a:spcPts val="2449"/>
              </a:lnSpc>
              <a:buNone/>
            </a:pPr>
            <a:r>
              <a:rPr lang="en-US" sz="1531" dirty="0">
                <a:solidFill>
                  <a:srgbClr val="404155"/>
                </a:solidFill>
                <a:latin typeface="Corben" pitchFamily="34" charset="0"/>
                <a:ea typeface="Corben" pitchFamily="34" charset="-122"/>
                <a:cs typeface="Corben" pitchFamily="34" charset="-120"/>
              </a:rPr>
              <a:t>4</a:t>
            </a:r>
            <a:endParaRPr lang="en-US" sz="1531" dirty="0"/>
          </a:p>
        </p:txBody>
      </p:sp>
      <p:sp>
        <p:nvSpPr>
          <p:cNvPr id="22" name="Text 15"/>
          <p:cNvSpPr/>
          <p:nvPr/>
        </p:nvSpPr>
        <p:spPr>
          <a:xfrm>
            <a:off x="7086362" y="4930616"/>
            <a:ext cx="1944172" cy="243007"/>
          </a:xfrm>
          <a:prstGeom prst="rect">
            <a:avLst/>
          </a:prstGeom>
          <a:noFill/>
          <a:ln/>
        </p:spPr>
        <p:txBody>
          <a:bodyPr wrap="none" rtlCol="0" anchor="t"/>
          <a:lstStyle/>
          <a:p>
            <a:pPr marL="0" indent="0" algn="l">
              <a:lnSpc>
                <a:spcPts val="1914"/>
              </a:lnSpc>
              <a:buNone/>
            </a:pPr>
            <a:r>
              <a:rPr lang="en-US" sz="1531" dirty="0">
                <a:solidFill>
                  <a:srgbClr val="404155"/>
                </a:solidFill>
                <a:latin typeface="Corben" pitchFamily="34" charset="0"/>
                <a:ea typeface="Corben" pitchFamily="34" charset="-122"/>
                <a:cs typeface="Corben" pitchFamily="34" charset="-120"/>
              </a:rPr>
              <a:t>Collect Evidence</a:t>
            </a:r>
            <a:endParaRPr lang="en-US" sz="1531" dirty="0"/>
          </a:p>
        </p:txBody>
      </p:sp>
      <p:sp>
        <p:nvSpPr>
          <p:cNvPr id="23" name="Text 16"/>
          <p:cNvSpPr/>
          <p:nvPr/>
        </p:nvSpPr>
        <p:spPr>
          <a:xfrm>
            <a:off x="7086362" y="5266849"/>
            <a:ext cx="3767376" cy="497443"/>
          </a:xfrm>
          <a:prstGeom prst="rect">
            <a:avLst/>
          </a:prstGeom>
          <a:noFill/>
          <a:ln/>
        </p:spPr>
        <p:txBody>
          <a:bodyPr wrap="square" rtlCol="0" anchor="t"/>
          <a:lstStyle/>
          <a:p>
            <a:pPr marL="0" indent="0" algn="l">
              <a:lnSpc>
                <a:spcPts val="1960"/>
              </a:lnSpc>
              <a:buNone/>
            </a:pPr>
            <a:r>
              <a:rPr lang="en-US" sz="1225" dirty="0">
                <a:solidFill>
                  <a:srgbClr val="404155"/>
                </a:solidFill>
                <a:latin typeface="Nobile" pitchFamily="34" charset="0"/>
                <a:ea typeface="Nobile" pitchFamily="34" charset="-122"/>
                <a:cs typeface="Nobile" pitchFamily="34" charset="-120"/>
              </a:rPr>
              <a:t>Carefully document and seize all relevant digital devices and data</a:t>
            </a:r>
            <a:endParaRPr lang="en-US" sz="1225" dirty="0"/>
          </a:p>
        </p:txBody>
      </p:sp>
      <p:sp>
        <p:nvSpPr>
          <p:cNvPr id="24" name="Shape 17"/>
          <p:cNvSpPr/>
          <p:nvPr/>
        </p:nvSpPr>
        <p:spPr>
          <a:xfrm>
            <a:off x="6969681" y="5923508"/>
            <a:ext cx="4000738" cy="15538"/>
          </a:xfrm>
          <a:prstGeom prst="roundRect">
            <a:avLst>
              <a:gd name="adj" fmla="val 450462"/>
            </a:avLst>
          </a:prstGeom>
          <a:solidFill>
            <a:srgbClr val="B8BFDF"/>
          </a:solidFill>
          <a:ln/>
        </p:spPr>
      </p:sp>
      <p:pic>
        <p:nvPicPr>
          <p:cNvPr id="25" name="Image 5" descr="preencoded.png"/>
          <p:cNvPicPr>
            <a:picLocks noChangeAspect="1"/>
          </p:cNvPicPr>
          <p:nvPr/>
        </p:nvPicPr>
        <p:blipFill>
          <a:blip r:embed="rId8"/>
          <a:stretch>
            <a:fillRect/>
          </a:stretch>
        </p:blipFill>
        <p:spPr>
          <a:xfrm>
            <a:off x="3639622" y="5958602"/>
            <a:ext cx="3657005" cy="1144667"/>
          </a:xfrm>
          <a:prstGeom prst="rect">
            <a:avLst/>
          </a:prstGeom>
        </p:spPr>
      </p:pic>
      <p:sp>
        <p:nvSpPr>
          <p:cNvPr id="26" name="Text 18"/>
          <p:cNvSpPr/>
          <p:nvPr/>
        </p:nvSpPr>
        <p:spPr>
          <a:xfrm>
            <a:off x="5413415" y="6375440"/>
            <a:ext cx="109418" cy="310991"/>
          </a:xfrm>
          <a:prstGeom prst="rect">
            <a:avLst/>
          </a:prstGeom>
          <a:noFill/>
          <a:ln/>
        </p:spPr>
        <p:txBody>
          <a:bodyPr wrap="none" rtlCol="0" anchor="t"/>
          <a:lstStyle/>
          <a:p>
            <a:pPr marL="0" indent="0" algn="ctr">
              <a:lnSpc>
                <a:spcPts val="2449"/>
              </a:lnSpc>
              <a:buNone/>
            </a:pPr>
            <a:r>
              <a:rPr lang="en-US" sz="1531" dirty="0">
                <a:solidFill>
                  <a:srgbClr val="404155"/>
                </a:solidFill>
                <a:latin typeface="Corben" pitchFamily="34" charset="0"/>
                <a:ea typeface="Corben" pitchFamily="34" charset="-122"/>
                <a:cs typeface="Corben" pitchFamily="34" charset="-120"/>
              </a:rPr>
              <a:t>5</a:t>
            </a:r>
            <a:endParaRPr lang="en-US" sz="1531" dirty="0"/>
          </a:p>
        </p:txBody>
      </p:sp>
      <p:sp>
        <p:nvSpPr>
          <p:cNvPr id="27" name="Text 19"/>
          <p:cNvSpPr/>
          <p:nvPr/>
        </p:nvSpPr>
        <p:spPr>
          <a:xfrm>
            <a:off x="7452122" y="6114098"/>
            <a:ext cx="1944172" cy="243007"/>
          </a:xfrm>
          <a:prstGeom prst="rect">
            <a:avLst/>
          </a:prstGeom>
          <a:noFill/>
          <a:ln/>
        </p:spPr>
        <p:txBody>
          <a:bodyPr wrap="none" rtlCol="0" anchor="t"/>
          <a:lstStyle/>
          <a:p>
            <a:pPr marL="0" indent="0" algn="l">
              <a:lnSpc>
                <a:spcPts val="1914"/>
              </a:lnSpc>
              <a:buNone/>
            </a:pPr>
            <a:r>
              <a:rPr lang="en-US" sz="1531" dirty="0">
                <a:solidFill>
                  <a:srgbClr val="404155"/>
                </a:solidFill>
                <a:latin typeface="Corben" pitchFamily="34" charset="0"/>
                <a:ea typeface="Corben" pitchFamily="34" charset="-122"/>
                <a:cs typeface="Corben" pitchFamily="34" charset="-120"/>
              </a:rPr>
              <a:t>Chain of Custody</a:t>
            </a:r>
            <a:endParaRPr lang="en-US" sz="1531" dirty="0"/>
          </a:p>
        </p:txBody>
      </p:sp>
      <p:sp>
        <p:nvSpPr>
          <p:cNvPr id="28" name="Text 20"/>
          <p:cNvSpPr/>
          <p:nvPr/>
        </p:nvSpPr>
        <p:spPr>
          <a:xfrm>
            <a:off x="7452122" y="6450330"/>
            <a:ext cx="3401616" cy="497443"/>
          </a:xfrm>
          <a:prstGeom prst="rect">
            <a:avLst/>
          </a:prstGeom>
          <a:noFill/>
          <a:ln/>
        </p:spPr>
        <p:txBody>
          <a:bodyPr wrap="square" rtlCol="0" anchor="t"/>
          <a:lstStyle/>
          <a:p>
            <a:pPr marL="0" indent="0" algn="l">
              <a:lnSpc>
                <a:spcPts val="1960"/>
              </a:lnSpc>
              <a:buNone/>
            </a:pPr>
            <a:r>
              <a:rPr lang="en-US" sz="1225" dirty="0">
                <a:solidFill>
                  <a:srgbClr val="404155"/>
                </a:solidFill>
                <a:latin typeface="Nobile" pitchFamily="34" charset="0"/>
                <a:ea typeface="Nobile" pitchFamily="34" charset="-122"/>
                <a:cs typeface="Nobile" pitchFamily="34" charset="-120"/>
              </a:rPr>
              <a:t>Maintain strict control over the evidence to preserve its integrity</a:t>
            </a:r>
            <a:endParaRPr lang="en-US" sz="1225" dirty="0"/>
          </a:p>
        </p:txBody>
      </p:sp>
      <p:sp>
        <p:nvSpPr>
          <p:cNvPr id="29" name="Text 21"/>
          <p:cNvSpPr/>
          <p:nvPr/>
        </p:nvSpPr>
        <p:spPr>
          <a:xfrm>
            <a:off x="3621167" y="7278172"/>
            <a:ext cx="7388066" cy="994886"/>
          </a:xfrm>
          <a:prstGeom prst="rect">
            <a:avLst/>
          </a:prstGeom>
          <a:noFill/>
          <a:ln/>
        </p:spPr>
        <p:txBody>
          <a:bodyPr wrap="square" rtlCol="0" anchor="t"/>
          <a:lstStyle/>
          <a:p>
            <a:pPr marL="0" indent="0">
              <a:lnSpc>
                <a:spcPts val="1960"/>
              </a:lnSpc>
              <a:buNone/>
            </a:pPr>
            <a:r>
              <a:rPr lang="en-US" sz="1225" dirty="0">
                <a:solidFill>
                  <a:srgbClr val="404155"/>
                </a:solidFill>
                <a:latin typeface="Nobile" pitchFamily="34" charset="0"/>
                <a:ea typeface="Nobile" pitchFamily="34" charset="-122"/>
                <a:cs typeface="Nobile" pitchFamily="34" charset="-120"/>
              </a:rPr>
              <a:t>Executing a search warrant is a critical step in a computer crime investigation. Investigators must first secure a lawful warrant from a judge, then proceed to the location in a controlled manner, ensuring the safety of all involved. The search must be conducted systematically, with each piece of digital evidence carefully documented and seized to maintain the chain of custody.</a:t>
            </a:r>
            <a:endParaRPr lang="en-US" sz="122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1483638"/>
            <a:ext cx="8060769"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Extracting and Analyzing Data</a:t>
            </a:r>
            <a:endParaRPr lang="en-US" sz="4374" dirty="0"/>
          </a:p>
        </p:txBody>
      </p:sp>
      <p:sp>
        <p:nvSpPr>
          <p:cNvPr id="6" name="Shape 2"/>
          <p:cNvSpPr/>
          <p:nvPr/>
        </p:nvSpPr>
        <p:spPr>
          <a:xfrm>
            <a:off x="833199" y="2511266"/>
            <a:ext cx="4542115" cy="2361605"/>
          </a:xfrm>
          <a:prstGeom prst="roundRect">
            <a:avLst>
              <a:gd name="adj" fmla="val 4234"/>
            </a:avLst>
          </a:prstGeom>
          <a:solidFill>
            <a:srgbClr val="D2D9F9"/>
          </a:solidFill>
          <a:ln w="7620">
            <a:solidFill>
              <a:srgbClr val="B8BFDF"/>
            </a:solidFill>
            <a:prstDash val="solid"/>
          </a:ln>
        </p:spPr>
      </p:sp>
      <p:sp>
        <p:nvSpPr>
          <p:cNvPr id="7" name="Text 3"/>
          <p:cNvSpPr/>
          <p:nvPr/>
        </p:nvSpPr>
        <p:spPr>
          <a:xfrm>
            <a:off x="1062990" y="2741057"/>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Data Extraction</a:t>
            </a:r>
            <a:endParaRPr lang="en-US" sz="2187" dirty="0"/>
          </a:p>
        </p:txBody>
      </p:sp>
      <p:sp>
        <p:nvSpPr>
          <p:cNvPr id="8" name="Text 4"/>
          <p:cNvSpPr/>
          <p:nvPr/>
        </p:nvSpPr>
        <p:spPr>
          <a:xfrm>
            <a:off x="1062990" y="3221474"/>
            <a:ext cx="4082534" cy="142160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Carefully extract data from seized devices and digital media, preserving the integrity of the evidence through proven forensic techniques.</a:t>
            </a:r>
            <a:endParaRPr lang="en-US" sz="1750" dirty="0"/>
          </a:p>
        </p:txBody>
      </p:sp>
      <p:sp>
        <p:nvSpPr>
          <p:cNvPr id="9" name="Shape 5"/>
          <p:cNvSpPr/>
          <p:nvPr/>
        </p:nvSpPr>
        <p:spPr>
          <a:xfrm>
            <a:off x="5597485" y="2511266"/>
            <a:ext cx="4542115" cy="2361605"/>
          </a:xfrm>
          <a:prstGeom prst="roundRect">
            <a:avLst>
              <a:gd name="adj" fmla="val 4234"/>
            </a:avLst>
          </a:prstGeom>
          <a:solidFill>
            <a:srgbClr val="D2D9F9"/>
          </a:solidFill>
          <a:ln w="7620">
            <a:solidFill>
              <a:srgbClr val="B8BFDF"/>
            </a:solidFill>
            <a:prstDash val="solid"/>
          </a:ln>
        </p:spPr>
      </p:sp>
      <p:sp>
        <p:nvSpPr>
          <p:cNvPr id="10" name="Text 6"/>
          <p:cNvSpPr/>
          <p:nvPr/>
        </p:nvSpPr>
        <p:spPr>
          <a:xfrm>
            <a:off x="5827276" y="2741057"/>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Forensic Analysis</a:t>
            </a:r>
            <a:endParaRPr lang="en-US" sz="2187" dirty="0"/>
          </a:p>
        </p:txBody>
      </p:sp>
      <p:sp>
        <p:nvSpPr>
          <p:cNvPr id="11" name="Text 7"/>
          <p:cNvSpPr/>
          <p:nvPr/>
        </p:nvSpPr>
        <p:spPr>
          <a:xfrm>
            <a:off x="5827276" y="3221474"/>
            <a:ext cx="4082534" cy="142160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Conduct in-depth forensic analysis to uncover hidden files, deleted data, and other crucial evidence using specialized software and tools.</a:t>
            </a:r>
            <a:endParaRPr lang="en-US" sz="1750" dirty="0"/>
          </a:p>
        </p:txBody>
      </p:sp>
      <p:sp>
        <p:nvSpPr>
          <p:cNvPr id="12" name="Shape 8"/>
          <p:cNvSpPr/>
          <p:nvPr/>
        </p:nvSpPr>
        <p:spPr>
          <a:xfrm>
            <a:off x="833199" y="5095042"/>
            <a:ext cx="9306401" cy="1650802"/>
          </a:xfrm>
          <a:prstGeom prst="roundRect">
            <a:avLst>
              <a:gd name="adj" fmla="val 6057"/>
            </a:avLst>
          </a:prstGeom>
          <a:solidFill>
            <a:srgbClr val="D2D9F9"/>
          </a:solidFill>
          <a:ln w="7620">
            <a:solidFill>
              <a:srgbClr val="B8BFDF"/>
            </a:solidFill>
            <a:prstDash val="solid"/>
          </a:ln>
        </p:spPr>
      </p:sp>
      <p:sp>
        <p:nvSpPr>
          <p:cNvPr id="13" name="Text 9"/>
          <p:cNvSpPr/>
          <p:nvPr/>
        </p:nvSpPr>
        <p:spPr>
          <a:xfrm>
            <a:off x="1062990" y="5324832"/>
            <a:ext cx="3202186"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Timeline Reconstruction</a:t>
            </a:r>
            <a:endParaRPr lang="en-US" sz="2187" dirty="0"/>
          </a:p>
        </p:txBody>
      </p:sp>
      <p:sp>
        <p:nvSpPr>
          <p:cNvPr id="14" name="Text 10"/>
          <p:cNvSpPr/>
          <p:nvPr/>
        </p:nvSpPr>
        <p:spPr>
          <a:xfrm>
            <a:off x="1062990" y="5805249"/>
            <a:ext cx="8846820" cy="710803"/>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Reconstruct a detailed timeline of events by analyzing timestamps, user activity, and other metadata, painting a clear picture of the crime.</a:t>
            </a:r>
            <a:endParaRPr lang="en-US" sz="1750" dirty="0"/>
          </a:p>
        </p:txBody>
      </p:sp>
      <p:pic>
        <p:nvPicPr>
          <p:cNvPr id="15"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2027872"/>
            <a:ext cx="7906464"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Reporting and Documentation</a:t>
            </a:r>
            <a:endParaRPr lang="en-US" sz="4374" dirty="0"/>
          </a:p>
        </p:txBody>
      </p:sp>
      <p:pic>
        <p:nvPicPr>
          <p:cNvPr id="5" name="Image 1" descr="preencoded.png"/>
          <p:cNvPicPr>
            <a:picLocks noChangeAspect="1"/>
          </p:cNvPicPr>
          <p:nvPr/>
        </p:nvPicPr>
        <p:blipFill>
          <a:blip r:embed="rId4"/>
          <a:stretch>
            <a:fillRect/>
          </a:stretch>
        </p:blipFill>
        <p:spPr>
          <a:xfrm>
            <a:off x="2037993" y="3166586"/>
            <a:ext cx="555427" cy="555427"/>
          </a:xfrm>
          <a:prstGeom prst="rect">
            <a:avLst/>
          </a:prstGeom>
        </p:spPr>
      </p:pic>
      <p:sp>
        <p:nvSpPr>
          <p:cNvPr id="6" name="Text 2"/>
          <p:cNvSpPr/>
          <p:nvPr/>
        </p:nvSpPr>
        <p:spPr>
          <a:xfrm>
            <a:off x="2037993" y="3944183"/>
            <a:ext cx="2777490"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Detailed Records</a:t>
            </a:r>
            <a:endParaRPr lang="en-US" sz="2187" dirty="0"/>
          </a:p>
        </p:txBody>
      </p:sp>
      <p:sp>
        <p:nvSpPr>
          <p:cNvPr id="7" name="Text 3"/>
          <p:cNvSpPr/>
          <p:nvPr/>
        </p:nvSpPr>
        <p:spPr>
          <a:xfrm>
            <a:off x="2037993" y="4424601"/>
            <a:ext cx="3295888" cy="1777008"/>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Maintain comprehensive, detailed records throughout the investigation process, documenting every step and piece of evidence gathered.</a:t>
            </a:r>
            <a:endParaRPr lang="en-US" sz="1750" dirty="0"/>
          </a:p>
        </p:txBody>
      </p:sp>
      <p:pic>
        <p:nvPicPr>
          <p:cNvPr id="8" name="Image 2" descr="preencoded.png"/>
          <p:cNvPicPr>
            <a:picLocks noChangeAspect="1"/>
          </p:cNvPicPr>
          <p:nvPr/>
        </p:nvPicPr>
        <p:blipFill>
          <a:blip r:embed="rId5"/>
          <a:stretch>
            <a:fillRect/>
          </a:stretch>
        </p:blipFill>
        <p:spPr>
          <a:xfrm>
            <a:off x="5667137" y="3166586"/>
            <a:ext cx="555427" cy="555427"/>
          </a:xfrm>
          <a:prstGeom prst="rect">
            <a:avLst/>
          </a:prstGeom>
        </p:spPr>
      </p:pic>
      <p:sp>
        <p:nvSpPr>
          <p:cNvPr id="9" name="Text 4"/>
          <p:cNvSpPr/>
          <p:nvPr/>
        </p:nvSpPr>
        <p:spPr>
          <a:xfrm>
            <a:off x="5667137" y="3944183"/>
            <a:ext cx="2777490"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Timeline of Events</a:t>
            </a:r>
            <a:endParaRPr lang="en-US" sz="2187" dirty="0"/>
          </a:p>
        </p:txBody>
      </p:sp>
      <p:sp>
        <p:nvSpPr>
          <p:cNvPr id="10" name="Text 5"/>
          <p:cNvSpPr/>
          <p:nvPr/>
        </p:nvSpPr>
        <p:spPr>
          <a:xfrm>
            <a:off x="5667137" y="4424601"/>
            <a:ext cx="3296007" cy="1421606"/>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Construct a detailed timeline of the incident, recording key dates, times, and actions taken during the investigation.</a:t>
            </a:r>
            <a:endParaRPr lang="en-US" sz="1750" dirty="0"/>
          </a:p>
        </p:txBody>
      </p:sp>
      <p:pic>
        <p:nvPicPr>
          <p:cNvPr id="11" name="Image 3" descr="preencoded.png"/>
          <p:cNvPicPr>
            <a:picLocks noChangeAspect="1"/>
          </p:cNvPicPr>
          <p:nvPr/>
        </p:nvPicPr>
        <p:blipFill>
          <a:blip r:embed="rId6"/>
          <a:stretch>
            <a:fillRect/>
          </a:stretch>
        </p:blipFill>
        <p:spPr>
          <a:xfrm>
            <a:off x="9296400" y="3166586"/>
            <a:ext cx="555427" cy="555427"/>
          </a:xfrm>
          <a:prstGeom prst="rect">
            <a:avLst/>
          </a:prstGeom>
        </p:spPr>
      </p:pic>
      <p:sp>
        <p:nvSpPr>
          <p:cNvPr id="12" name="Text 6"/>
          <p:cNvSpPr/>
          <p:nvPr/>
        </p:nvSpPr>
        <p:spPr>
          <a:xfrm>
            <a:off x="9296400" y="3944183"/>
            <a:ext cx="2837378"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Courtroom Readiness</a:t>
            </a:r>
            <a:endParaRPr lang="en-US" sz="2187" dirty="0"/>
          </a:p>
        </p:txBody>
      </p:sp>
      <p:sp>
        <p:nvSpPr>
          <p:cNvPr id="13" name="Text 7"/>
          <p:cNvSpPr/>
          <p:nvPr/>
        </p:nvSpPr>
        <p:spPr>
          <a:xfrm>
            <a:off x="9296400" y="4424601"/>
            <a:ext cx="3296007" cy="1421606"/>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Organize all evidence and findings into a clear, concise report that can be effectively presented in a court of law.</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927</Words>
  <Application>Microsoft Office PowerPoint</Application>
  <PresentationFormat>Custom</PresentationFormat>
  <Paragraphs>98</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Corben</vt:lpstr>
      <vt:lpstr>Nobile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2</cp:revision>
  <dcterms:created xsi:type="dcterms:W3CDTF">2024-05-27T08:57:15Z</dcterms:created>
  <dcterms:modified xsi:type="dcterms:W3CDTF">2024-05-27T10:27:06Z</dcterms:modified>
</cp:coreProperties>
</file>